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7" r:id="rId4"/>
    <p:sldId id="259" r:id="rId5"/>
    <p:sldId id="260" r:id="rId6"/>
    <p:sldId id="274" r:id="rId7"/>
    <p:sldId id="261" r:id="rId8"/>
    <p:sldId id="276" r:id="rId9"/>
    <p:sldId id="275" r:id="rId10"/>
    <p:sldId id="268" r:id="rId11"/>
    <p:sldId id="270" r:id="rId12"/>
    <p:sldId id="263" r:id="rId13"/>
    <p:sldId id="264" r:id="rId14"/>
    <p:sldId id="262" r:id="rId15"/>
    <p:sldId id="265" r:id="rId16"/>
    <p:sldId id="272" r:id="rId17"/>
    <p:sldId id="273" r:id="rId18"/>
    <p:sldId id="269" r:id="rId19"/>
    <p:sldId id="266" r:id="rId2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0258" autoAdjust="0"/>
  </p:normalViewPr>
  <p:slideViewPr>
    <p:cSldViewPr snapToGrid="0" snapToObjects="1">
      <p:cViewPr varScale="1">
        <p:scale>
          <a:sx n="66" d="100"/>
          <a:sy n="66" d="100"/>
        </p:scale>
        <p:origin x="16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7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오픈 마인드 팀의 발표자 </a:t>
            </a:r>
            <a:r>
              <a:rPr lang="ko-KR" altLang="en-US" dirty="0" err="1"/>
              <a:t>전양호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이전에 말씀 드렸던 내용은 간단히 말씀드리고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어떠한 점이 원래의 계획과 변경이 되었는지 말씀드리면서</a:t>
            </a:r>
            <a:r>
              <a:rPr lang="en-US" altLang="ko-KR" dirty="0"/>
              <a:t> </a:t>
            </a:r>
            <a:r>
              <a:rPr lang="ko-KR" altLang="en-US" dirty="0"/>
              <a:t>프로젝트의 결과를 </a:t>
            </a:r>
            <a:r>
              <a:rPr lang="en-US" altLang="ko-KR" dirty="0"/>
              <a:t>PPT</a:t>
            </a:r>
            <a:r>
              <a:rPr lang="ko-KR" altLang="en-US" dirty="0"/>
              <a:t>와 노트북 및 마크다운 파일과 함께 보고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슬라이드에서는 </a:t>
            </a:r>
            <a:r>
              <a:rPr lang="ko-KR" altLang="en-US" b="1" dirty="0"/>
              <a:t>서울시 </a:t>
            </a:r>
            <a:r>
              <a:rPr lang="ko-KR" altLang="en-US" b="1" dirty="0" err="1"/>
              <a:t>따릉이</a:t>
            </a:r>
            <a:r>
              <a:rPr lang="ko-KR" altLang="en-US" b="1" dirty="0"/>
              <a:t> 데이터가 어떤 데이터인지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그리고 </a:t>
            </a:r>
            <a:r>
              <a:rPr lang="en-US" altLang="ko-KR" b="1" dirty="0"/>
              <a:t>UCI </a:t>
            </a:r>
            <a:r>
              <a:rPr lang="en-US" altLang="ko-KR" b="1" dirty="0" err="1"/>
              <a:t>BikeSharing</a:t>
            </a:r>
            <a:r>
              <a:rPr lang="en-US" altLang="ko-KR" b="1" dirty="0"/>
              <a:t> Dataset</a:t>
            </a:r>
            <a:r>
              <a:rPr lang="ko-KR" altLang="en-US" b="1" dirty="0"/>
              <a:t>과 어떻게 통합해서 쓸 것인지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마지막으로 </a:t>
            </a:r>
            <a:r>
              <a:rPr lang="ko-KR" altLang="en-US" b="1" dirty="0"/>
              <a:t>트랜스퍼 데이터셋으로 어떤 역할을 하게 될 것인지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b="1" dirty="0"/>
              <a:t>서울시 </a:t>
            </a:r>
            <a:r>
              <a:rPr lang="ko-KR" altLang="en-US" b="1" dirty="0" err="1"/>
              <a:t>따릉이</a:t>
            </a:r>
            <a:r>
              <a:rPr lang="ko-KR" altLang="en-US" b="1" dirty="0"/>
              <a:t> 데이터</a:t>
            </a:r>
            <a:r>
              <a:rPr lang="ko-KR" altLang="en-US" dirty="0"/>
              <a:t>부터 간단히 소개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서울시 </a:t>
            </a:r>
            <a:r>
              <a:rPr lang="ko-KR" altLang="en-US" dirty="0" err="1"/>
              <a:t>따릉이</a:t>
            </a:r>
            <a:r>
              <a:rPr lang="ko-KR" altLang="en-US" dirty="0"/>
              <a:t> 데이터는 서울시 공공데이터 포털에서 제공하는 자전거 대여 이력 데이터입니다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각 대여 건마다 대여일시</a:t>
            </a:r>
            <a:r>
              <a:rPr lang="en-US" altLang="ko-KR" dirty="0"/>
              <a:t>, </a:t>
            </a:r>
            <a:r>
              <a:rPr lang="ko-KR" altLang="en-US" dirty="0"/>
              <a:t>반납일시</a:t>
            </a:r>
            <a:r>
              <a:rPr lang="en-US" altLang="ko-KR" dirty="0"/>
              <a:t>, </a:t>
            </a:r>
            <a:r>
              <a:rPr lang="ko-KR" altLang="en-US" dirty="0"/>
              <a:t>대여소 번호</a:t>
            </a:r>
            <a:r>
              <a:rPr lang="en-US" altLang="ko-KR" dirty="0"/>
              <a:t>, </a:t>
            </a:r>
            <a:r>
              <a:rPr lang="ko-KR" altLang="en-US" dirty="0" err="1"/>
              <a:t>반납소</a:t>
            </a:r>
            <a:r>
              <a:rPr lang="ko-KR" altLang="en-US" dirty="0"/>
              <a:t> 번호</a:t>
            </a:r>
            <a:r>
              <a:rPr lang="en-US" altLang="ko-KR" dirty="0"/>
              <a:t>, </a:t>
            </a:r>
            <a:r>
              <a:rPr lang="ko-KR" altLang="en-US" dirty="0"/>
              <a:t>이용 시간</a:t>
            </a:r>
            <a:r>
              <a:rPr lang="en-US" altLang="ko-KR" dirty="0"/>
              <a:t>, </a:t>
            </a:r>
            <a:r>
              <a:rPr lang="ko-KR" altLang="en-US" dirty="0"/>
              <a:t>이동거리 등이 기록되어 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이를 대여소별</a:t>
            </a:r>
            <a:r>
              <a:rPr lang="en-US" altLang="ko-KR" dirty="0"/>
              <a:t>, </a:t>
            </a:r>
            <a:r>
              <a:rPr lang="ko-KR" altLang="en-US" dirty="0"/>
              <a:t>시간대별</a:t>
            </a:r>
            <a:r>
              <a:rPr lang="en-US" altLang="ko-KR" dirty="0"/>
              <a:t>, </a:t>
            </a:r>
            <a:r>
              <a:rPr lang="ko-KR" altLang="en-US" dirty="0"/>
              <a:t>요일별로 집계하면 실제 도시 환경에서의 자전거 이용 패턴을 굉장히 자세하게 파악할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 출퇴근 시간대의 이동</a:t>
            </a:r>
            <a:r>
              <a:rPr lang="en-US" altLang="ko-KR" dirty="0"/>
              <a:t>, </a:t>
            </a:r>
            <a:r>
              <a:rPr lang="ko-KR" altLang="en-US" dirty="0"/>
              <a:t>주말 레저 목적 사용</a:t>
            </a:r>
            <a:r>
              <a:rPr lang="en-US" altLang="ko-KR" dirty="0"/>
              <a:t>, </a:t>
            </a:r>
            <a:r>
              <a:rPr lang="ko-KR" altLang="en-US" dirty="0"/>
              <a:t>특정 상권 또는 주거 지역에서의 수요 집중 같은</a:t>
            </a:r>
            <a:br>
              <a:rPr lang="ko-KR" altLang="en-US" dirty="0"/>
            </a:br>
            <a:r>
              <a:rPr lang="ko-KR" altLang="en-US" dirty="0"/>
              <a:t>‘도시형 사람 </a:t>
            </a:r>
            <a:r>
              <a:rPr lang="ko-KR" altLang="en-US" dirty="0" err="1"/>
              <a:t>흐름’을</a:t>
            </a:r>
            <a:r>
              <a:rPr lang="ko-KR" altLang="en-US" dirty="0"/>
              <a:t> 잘 반영하고 있다는 점이 큰 특징입니다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다음으로는</a:t>
            </a:r>
            <a:r>
              <a:rPr lang="en-US" altLang="ko-KR" dirty="0"/>
              <a:t>, </a:t>
            </a:r>
            <a:r>
              <a:rPr lang="en-US" altLang="ko-KR" b="1" dirty="0"/>
              <a:t>UCI </a:t>
            </a:r>
            <a:r>
              <a:rPr lang="en-US" altLang="ko-KR" b="1" dirty="0" err="1"/>
              <a:t>BikeSharing</a:t>
            </a:r>
            <a:r>
              <a:rPr lang="en-US" altLang="ko-KR" b="1" dirty="0"/>
              <a:t> Dataset</a:t>
            </a:r>
            <a:r>
              <a:rPr lang="ko-KR" altLang="en-US" b="1" dirty="0"/>
              <a:t>과 </a:t>
            </a:r>
            <a:r>
              <a:rPr lang="ko-KR" altLang="en-US" b="1" dirty="0" err="1"/>
              <a:t>따릉이</a:t>
            </a:r>
            <a:r>
              <a:rPr lang="ko-KR" altLang="en-US" b="1" dirty="0"/>
              <a:t> 데이터를 어떻게 통합해서 활용할 것인지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두 데이터셋은 서로 다른 도시에서 수집된 데이터이기 때문에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단순히 붙여서 쓰는 것이 아니라</a:t>
            </a:r>
            <a:r>
              <a:rPr lang="en-US" altLang="ko-KR" dirty="0"/>
              <a:t>, </a:t>
            </a:r>
            <a:r>
              <a:rPr lang="ko-KR" altLang="en-US" dirty="0"/>
              <a:t>먼저 </a:t>
            </a:r>
            <a:r>
              <a:rPr lang="ko-KR" altLang="en-US" b="1" dirty="0"/>
              <a:t>공통된 구조와 특성으로 맞추는 작업</a:t>
            </a:r>
            <a:r>
              <a:rPr lang="ko-KR" altLang="en-US" dirty="0"/>
              <a:t>을 진행합니다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구체적으로는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UCI </a:t>
            </a:r>
            <a:r>
              <a:rPr lang="ko-KR" altLang="en-US" dirty="0"/>
              <a:t>데이터셋에서 사용하는 주요 특징들</a:t>
            </a:r>
            <a:r>
              <a:rPr lang="en-US" altLang="ko-KR" dirty="0"/>
              <a:t>, </a:t>
            </a:r>
            <a:r>
              <a:rPr lang="ko-KR" altLang="en-US" dirty="0"/>
              <a:t>예를 들어 계절 </a:t>
            </a:r>
            <a:r>
              <a:rPr lang="en-US" altLang="ko-KR" dirty="0"/>
              <a:t>season, </a:t>
            </a:r>
            <a:r>
              <a:rPr lang="ko-KR" altLang="en-US" dirty="0"/>
              <a:t>연도 </a:t>
            </a:r>
            <a:r>
              <a:rPr lang="en-US" altLang="ko-KR" dirty="0"/>
              <a:t>yr, </a:t>
            </a:r>
            <a:r>
              <a:rPr lang="ko-KR" altLang="en-US" dirty="0"/>
              <a:t>월 </a:t>
            </a:r>
            <a:r>
              <a:rPr lang="en-US" altLang="ko-KR" dirty="0" err="1"/>
              <a:t>mnth</a:t>
            </a:r>
            <a:r>
              <a:rPr lang="en-US" altLang="ko-KR" dirty="0"/>
              <a:t>, </a:t>
            </a:r>
            <a:r>
              <a:rPr lang="ko-KR" altLang="en-US" dirty="0"/>
              <a:t>시간 </a:t>
            </a:r>
            <a:r>
              <a:rPr lang="en-US" altLang="ko-KR" dirty="0" err="1"/>
              <a:t>hr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요일 </a:t>
            </a:r>
            <a:r>
              <a:rPr lang="en-US" altLang="ko-KR" dirty="0"/>
              <a:t>weekday, </a:t>
            </a:r>
            <a:r>
              <a:rPr lang="ko-KR" altLang="en-US" dirty="0"/>
              <a:t>근무일 여부 </a:t>
            </a:r>
            <a:r>
              <a:rPr lang="en-US" altLang="ko-KR" dirty="0" err="1"/>
              <a:t>workingday</a:t>
            </a:r>
            <a:r>
              <a:rPr lang="en-US" altLang="ko-KR" dirty="0"/>
              <a:t>, </a:t>
            </a:r>
            <a:r>
              <a:rPr lang="ko-KR" altLang="en-US" dirty="0"/>
              <a:t>공휴일 여부 </a:t>
            </a:r>
            <a:r>
              <a:rPr lang="en-US" altLang="ko-KR" dirty="0"/>
              <a:t>holiday, </a:t>
            </a:r>
            <a:r>
              <a:rPr lang="ko-KR" altLang="en-US" dirty="0"/>
              <a:t>날씨 상태 </a:t>
            </a:r>
            <a:r>
              <a:rPr lang="en-US" altLang="ko-KR" dirty="0" err="1"/>
              <a:t>weathersit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그리고 기온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풍속 같은 기상 변수들을 기준으로 스키마를 정의해 둔 다음</a:t>
            </a:r>
            <a:r>
              <a:rPr lang="en-US" altLang="ko-KR" dirty="0"/>
              <a:t>,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서울시 </a:t>
            </a:r>
            <a:r>
              <a:rPr lang="ko-KR" altLang="en-US" dirty="0" err="1"/>
              <a:t>따릉이</a:t>
            </a:r>
            <a:r>
              <a:rPr lang="ko-KR" altLang="en-US" dirty="0"/>
              <a:t> 데이터도 이 스키마에 맞춰 가공할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따릉이</a:t>
            </a:r>
            <a:r>
              <a:rPr lang="ko-KR" altLang="en-US" dirty="0"/>
              <a:t> 데이터의 경우</a:t>
            </a:r>
            <a:r>
              <a:rPr lang="en-US" altLang="ko-KR" dirty="0"/>
              <a:t>, </a:t>
            </a:r>
            <a:r>
              <a:rPr lang="ko-KR" altLang="en-US" dirty="0"/>
              <a:t>원본은 개별 대여 건 단위이기 때문에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먼저 대여일시를 기준으로 </a:t>
            </a:r>
            <a:r>
              <a:rPr lang="ko-KR" altLang="en-US" b="1" dirty="0"/>
              <a:t>연도</a:t>
            </a:r>
            <a:r>
              <a:rPr lang="en-US" altLang="ko-KR" b="1" dirty="0"/>
              <a:t>, </a:t>
            </a:r>
            <a:r>
              <a:rPr lang="ko-KR" altLang="en-US" b="1" dirty="0"/>
              <a:t>월</a:t>
            </a:r>
            <a:r>
              <a:rPr lang="en-US" altLang="ko-KR" b="1" dirty="0"/>
              <a:t>, </a:t>
            </a:r>
            <a:r>
              <a:rPr lang="ko-KR" altLang="en-US" b="1" dirty="0"/>
              <a:t>일</a:t>
            </a:r>
            <a:r>
              <a:rPr lang="en-US" altLang="ko-KR" b="1" dirty="0"/>
              <a:t>, </a:t>
            </a:r>
            <a:r>
              <a:rPr lang="ko-KR" altLang="en-US" b="1" dirty="0"/>
              <a:t>시간</a:t>
            </a:r>
            <a:r>
              <a:rPr lang="en-US" altLang="ko-KR" b="1" dirty="0"/>
              <a:t>, </a:t>
            </a:r>
            <a:r>
              <a:rPr lang="ko-KR" altLang="en-US" b="1" dirty="0"/>
              <a:t>요일</a:t>
            </a:r>
            <a:r>
              <a:rPr lang="ko-KR" altLang="en-US" dirty="0"/>
              <a:t>을 추출하고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 다음에 시간대별 혹은 일자별로 </a:t>
            </a:r>
            <a:r>
              <a:rPr lang="ko-KR" altLang="en-US" b="1" dirty="0"/>
              <a:t>대여 건수를 집계해서 </a:t>
            </a:r>
            <a:r>
              <a:rPr lang="en-US" altLang="ko-KR" b="1" dirty="0" err="1"/>
              <a:t>cnt</a:t>
            </a:r>
            <a:r>
              <a:rPr lang="en-US" altLang="ko-KR" b="1" dirty="0"/>
              <a:t> </a:t>
            </a:r>
            <a:r>
              <a:rPr lang="ko-KR" altLang="en-US" b="1" dirty="0"/>
              <a:t>형태의 수요 데이터</a:t>
            </a:r>
            <a:r>
              <a:rPr lang="ko-KR" altLang="en-US" dirty="0"/>
              <a:t>를 만들게 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그리고 </a:t>
            </a:r>
            <a:r>
              <a:rPr lang="en-US" altLang="ko-KR" dirty="0"/>
              <a:t>UCI </a:t>
            </a:r>
            <a:r>
              <a:rPr lang="ko-KR" altLang="en-US" dirty="0"/>
              <a:t>데이터처럼 계절 정보를 생성하고</a:t>
            </a:r>
            <a:r>
              <a:rPr lang="en-US" altLang="ko-KR" dirty="0"/>
              <a:t>,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공휴일 여부는 국내 공휴일 데이터를 활용해 플래그를 추가합니다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기온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풍속 등 기상 메타데이터가 필요하다면</a:t>
            </a:r>
            <a:r>
              <a:rPr lang="en-US" altLang="ko-KR" dirty="0"/>
              <a:t>,</a:t>
            </a:r>
            <a:r>
              <a:rPr lang="ko-KR" altLang="en-US" dirty="0"/>
              <a:t> 기상청 혹은 기상 데이터 </a:t>
            </a:r>
            <a:r>
              <a:rPr lang="en-US" altLang="ko-KR" dirty="0"/>
              <a:t>API</a:t>
            </a:r>
            <a:r>
              <a:rPr lang="ko-KR" altLang="en-US" dirty="0"/>
              <a:t>에서 가져와</a:t>
            </a:r>
            <a:br>
              <a:rPr lang="ko-KR" altLang="en-US" dirty="0"/>
            </a:br>
            <a:r>
              <a:rPr lang="ko-KR" altLang="en-US" dirty="0" err="1"/>
              <a:t>따릉이</a:t>
            </a:r>
            <a:r>
              <a:rPr lang="ko-KR" altLang="en-US" dirty="0"/>
              <a:t> 데이터의 시간 정보와 매칭하여 결합하게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이렇게 구조를 맞춰준 </a:t>
            </a:r>
            <a:r>
              <a:rPr lang="ko-KR" altLang="en-US" dirty="0" err="1"/>
              <a:t>따릉이</a:t>
            </a:r>
            <a:r>
              <a:rPr lang="ko-KR" altLang="en-US" dirty="0"/>
              <a:t> 데이터는</a:t>
            </a:r>
            <a:br>
              <a:rPr lang="ko-KR" altLang="en-US" dirty="0"/>
            </a:br>
            <a:r>
              <a:rPr lang="ko-KR" altLang="en-US" b="1" dirty="0"/>
              <a:t>트랜스퍼 데이터셋</a:t>
            </a:r>
            <a:r>
              <a:rPr lang="ko-KR" altLang="en-US" dirty="0"/>
              <a:t>으로 활용할 계획입니다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여기서 트랜스퍼 데이터셋이라는 것은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‘</a:t>
            </a:r>
            <a:r>
              <a:rPr lang="ko-KR" altLang="en-US" dirty="0"/>
              <a:t>워싱턴 </a:t>
            </a:r>
            <a:r>
              <a:rPr lang="en-US" altLang="ko-KR" dirty="0"/>
              <a:t>D.C.</a:t>
            </a:r>
            <a:r>
              <a:rPr lang="ko-KR" altLang="en-US" dirty="0"/>
              <a:t>의 </a:t>
            </a:r>
            <a:r>
              <a:rPr lang="en-US" altLang="ko-KR" dirty="0"/>
              <a:t>UCI </a:t>
            </a:r>
            <a:r>
              <a:rPr lang="ko-KR" altLang="en-US" dirty="0"/>
              <a:t>데이터로 학습한 모델이 서울이라는 전혀 다른 도시에서도 잘 동작하는지 시험해 보고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필요하다면 서울 데이터로 모델을 미세 조정해 보는 데 사용하는 </a:t>
            </a:r>
            <a:r>
              <a:rPr lang="ko-KR" altLang="en-US" dirty="0" err="1"/>
              <a:t>데이터셋’이라는</a:t>
            </a:r>
            <a:r>
              <a:rPr lang="ko-KR" altLang="en-US" dirty="0"/>
              <a:t> 의미입니다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첫 번째 역할은 </a:t>
            </a:r>
            <a:r>
              <a:rPr lang="ko-KR" altLang="en-US" b="1" dirty="0"/>
              <a:t>모델의 일반화 성능을 평가하는 테스트 데이터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UCI </a:t>
            </a:r>
            <a:r>
              <a:rPr lang="ko-KR" altLang="en-US" dirty="0"/>
              <a:t>데이터만으로 학습한 모델을 </a:t>
            </a:r>
            <a:r>
              <a:rPr lang="ko-KR" altLang="en-US" dirty="0" err="1"/>
              <a:t>따릉이</a:t>
            </a:r>
            <a:r>
              <a:rPr lang="ko-KR" altLang="en-US" dirty="0"/>
              <a:t> 데이터에 그대로 적용해 보면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도시가 바뀌었을 때 수요 패턴 차이 때문에 성능이 얼마나 떨어지는지 확인할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‘우리 모델이 특정 도시에만 특화된 모델인지</a:t>
            </a:r>
            <a:r>
              <a:rPr lang="en-US" altLang="ko-KR" dirty="0"/>
              <a:t>, </a:t>
            </a:r>
            <a:r>
              <a:rPr lang="ko-KR" altLang="en-US" dirty="0"/>
              <a:t>아니면 어느 정도 범용적인 패턴을 </a:t>
            </a:r>
            <a:r>
              <a:rPr lang="ko-KR" altLang="en-US" dirty="0" err="1"/>
              <a:t>학습했는지’를</a:t>
            </a:r>
            <a:r>
              <a:rPr lang="ko-KR" altLang="en-US" dirty="0"/>
              <a:t> 점검할 수 있습니다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두 번째 역할은</a:t>
            </a:r>
            <a:r>
              <a:rPr lang="en-US" altLang="ko-KR" dirty="0"/>
              <a:t>, </a:t>
            </a:r>
            <a:r>
              <a:rPr lang="ko-KR" altLang="en-US" b="1" dirty="0"/>
              <a:t>모델을 서울 환경에 맞게 적응시키는 </a:t>
            </a:r>
            <a:r>
              <a:rPr lang="en-US" altLang="ko-KR" b="1" dirty="0"/>
              <a:t>Fine-tuning </a:t>
            </a:r>
            <a:r>
              <a:rPr lang="ko-KR" altLang="en-US" b="1" dirty="0"/>
              <a:t>데이터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UCI </a:t>
            </a:r>
            <a:r>
              <a:rPr lang="ko-KR" altLang="en-US" dirty="0"/>
              <a:t>데이터로 먼저 기본적인 자전거 수요 패턴을 학습한 뒤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 err="1"/>
              <a:t>따릉이</a:t>
            </a:r>
            <a:r>
              <a:rPr lang="ko-KR" altLang="en-US" dirty="0"/>
              <a:t> 데이터의 일부 구간을 이용해서 모델을 다시 학습시키면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서울의 출퇴근 시간대 특징</a:t>
            </a:r>
            <a:r>
              <a:rPr lang="en-US" altLang="ko-KR" dirty="0"/>
              <a:t>, </a:t>
            </a:r>
            <a:r>
              <a:rPr lang="ko-KR" altLang="en-US" dirty="0"/>
              <a:t>계절별 이용 차이</a:t>
            </a:r>
            <a:r>
              <a:rPr lang="en-US" altLang="ko-KR" dirty="0"/>
              <a:t>, </a:t>
            </a:r>
            <a:r>
              <a:rPr lang="ko-KR" altLang="en-US" dirty="0"/>
              <a:t>기상 조건에 따른 민감도 등을 반영한</a:t>
            </a:r>
            <a:br>
              <a:rPr lang="ko-KR" altLang="en-US" dirty="0"/>
            </a:br>
            <a:r>
              <a:rPr lang="ko-KR" altLang="en-US" dirty="0"/>
              <a:t>‘서울 맞춤형 </a:t>
            </a:r>
            <a:r>
              <a:rPr lang="ko-KR" altLang="en-US" dirty="0" err="1"/>
              <a:t>모델’로</a:t>
            </a:r>
            <a:r>
              <a:rPr lang="ko-KR" altLang="en-US" dirty="0"/>
              <a:t> 전이 학습을 수행할 수 있습니다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세 번째로는</a:t>
            </a:r>
            <a:r>
              <a:rPr lang="en-US" altLang="ko-KR" dirty="0"/>
              <a:t>, </a:t>
            </a:r>
            <a:r>
              <a:rPr lang="ko-KR" altLang="en-US" b="1" dirty="0"/>
              <a:t>도시 간 패턴 비교를 위한 분석 데이터</a:t>
            </a:r>
            <a:r>
              <a:rPr lang="ko-KR" altLang="en-US" dirty="0"/>
              <a:t> 역할입니다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UCI</a:t>
            </a:r>
            <a:r>
              <a:rPr lang="ko-KR" altLang="en-US" dirty="0"/>
              <a:t>와 </a:t>
            </a:r>
            <a:r>
              <a:rPr lang="ko-KR" altLang="en-US" dirty="0" err="1"/>
              <a:t>따릉이</a:t>
            </a:r>
            <a:r>
              <a:rPr lang="ko-KR" altLang="en-US" dirty="0"/>
              <a:t> 데이터를 같은 특징 공간으로 맞춰두면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예를 들어 같은 기온</a:t>
            </a:r>
            <a:r>
              <a:rPr lang="en-US" altLang="ko-KR" dirty="0"/>
              <a:t>, </a:t>
            </a:r>
            <a:r>
              <a:rPr lang="ko-KR" altLang="en-US" dirty="0"/>
              <a:t>같은 시간대</a:t>
            </a:r>
            <a:r>
              <a:rPr lang="en-US" altLang="ko-KR" dirty="0"/>
              <a:t>, </a:t>
            </a:r>
            <a:r>
              <a:rPr lang="ko-KR" altLang="en-US" dirty="0"/>
              <a:t>같은 요일 조건에서</a:t>
            </a:r>
            <a:br>
              <a:rPr lang="ko-KR" altLang="en-US" dirty="0"/>
            </a:br>
            <a:r>
              <a:rPr lang="ko-KR" altLang="en-US" dirty="0"/>
              <a:t>워싱턴과 서울의 수요가 어떻게 </a:t>
            </a:r>
            <a:r>
              <a:rPr lang="ko-KR" altLang="en-US" dirty="0" err="1"/>
              <a:t>다른지</a:t>
            </a:r>
            <a:r>
              <a:rPr lang="ko-KR" altLang="en-US" dirty="0"/>
              <a:t> 직접 비교해 볼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단순 예측을 넘어</a:t>
            </a:r>
            <a:r>
              <a:rPr lang="en-US" altLang="ko-KR" dirty="0"/>
              <a:t>, </a:t>
            </a:r>
            <a:r>
              <a:rPr lang="ko-KR" altLang="en-US" dirty="0"/>
              <a:t>도시 구조</a:t>
            </a:r>
            <a:r>
              <a:rPr lang="en-US" altLang="ko-KR" dirty="0"/>
              <a:t>·</a:t>
            </a:r>
            <a:r>
              <a:rPr lang="ko-KR" altLang="en-US" dirty="0"/>
              <a:t>교통 수단</a:t>
            </a:r>
            <a:r>
              <a:rPr lang="en-US" altLang="ko-KR" dirty="0"/>
              <a:t>·</a:t>
            </a:r>
            <a:r>
              <a:rPr lang="ko-KR" altLang="en-US" dirty="0"/>
              <a:t>생활 패턴의 차이를 데이터로 설명하는 데도 활용될 수 있습니다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정리하자면</a:t>
            </a:r>
            <a:r>
              <a:rPr lang="en-US" altLang="ko-KR" dirty="0"/>
              <a:t>, </a:t>
            </a:r>
            <a:r>
              <a:rPr lang="ko-KR" altLang="en-US" dirty="0"/>
              <a:t>서울시 </a:t>
            </a:r>
            <a:r>
              <a:rPr lang="ko-KR" altLang="en-US" dirty="0" err="1"/>
              <a:t>따릉이</a:t>
            </a:r>
            <a:r>
              <a:rPr lang="ko-KR" altLang="en-US" dirty="0"/>
              <a:t> 데이터는</a:t>
            </a:r>
            <a:br>
              <a:rPr lang="ko-KR" altLang="en-US" dirty="0"/>
            </a:br>
            <a:r>
              <a:rPr lang="ko-KR" altLang="en-US" dirty="0"/>
              <a:t>단순한 보조 데이터가 아니라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b="1" dirty="0"/>
              <a:t>UCI </a:t>
            </a:r>
            <a:r>
              <a:rPr lang="ko-KR" altLang="en-US" b="1" dirty="0"/>
              <a:t>기반 모델의 일반화 성능을 검증하고</a:t>
            </a:r>
            <a:r>
              <a:rPr lang="en-US" altLang="ko-KR" b="1" dirty="0"/>
              <a:t>,</a:t>
            </a:r>
            <a:br>
              <a:rPr lang="en-US" altLang="ko-KR" b="1" dirty="0"/>
            </a:br>
            <a:r>
              <a:rPr lang="ko-KR" altLang="en-US" b="1" dirty="0"/>
              <a:t>서울이라는 새로운 도메인으로 전이</a:t>
            </a:r>
            <a:r>
              <a:rPr lang="en-US" altLang="ko-KR" b="1" dirty="0"/>
              <a:t>·</a:t>
            </a:r>
            <a:r>
              <a:rPr lang="ko-KR" altLang="en-US" b="1" dirty="0"/>
              <a:t>적응시키는 데 중요한 트랜스퍼 데이터셋</a:t>
            </a:r>
            <a:r>
              <a:rPr lang="ko-KR" altLang="en-US" dirty="0"/>
              <a:t>으로 활용될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최종적으로는 </a:t>
            </a:r>
            <a:r>
              <a:rPr lang="en-US" altLang="ko-KR" dirty="0"/>
              <a:t>UCI </a:t>
            </a:r>
            <a:r>
              <a:rPr lang="ko-KR" altLang="en-US" dirty="0"/>
              <a:t>데이터셋을 통해 학습한 모델이 서울시 </a:t>
            </a:r>
            <a:r>
              <a:rPr lang="ko-KR" altLang="en-US" dirty="0" err="1"/>
              <a:t>따릉이</a:t>
            </a:r>
            <a:r>
              <a:rPr lang="ko-KR" altLang="en-US" dirty="0"/>
              <a:t> 데이터를 트랜스퍼 데이터셋으로 추가 학습 및 검증을 통하여 가장 적절한</a:t>
            </a:r>
            <a:r>
              <a:rPr lang="ko-KR" altLang="en-US" baseline="0" dirty="0"/>
              <a:t> </a:t>
            </a:r>
            <a:r>
              <a:rPr lang="ko-KR" altLang="en-US" dirty="0"/>
              <a:t>모델을 선정하고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설명이 가능한 예측 데이터가 시사하는 인사이트로 </a:t>
            </a:r>
            <a:r>
              <a:rPr lang="ko-KR" altLang="en-US" dirty="0" err="1"/>
              <a:t>따릉이의</a:t>
            </a:r>
            <a:r>
              <a:rPr lang="ko-KR" altLang="en-US" dirty="0"/>
              <a:t> 운영방안을 제안 하는 것이 이번 프로젝트의 목표입니다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0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21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 박사과정의 이해선</a:t>
            </a:r>
            <a:r>
              <a:rPr lang="en-US" altLang="ko-KR" dirty="0"/>
              <a:t>, </a:t>
            </a:r>
            <a:r>
              <a:rPr lang="ko-KR" altLang="en-US" dirty="0"/>
              <a:t>박정수님</a:t>
            </a:r>
            <a:endParaRPr lang="en-US" altLang="ko-KR" dirty="0"/>
          </a:p>
          <a:p>
            <a:r>
              <a:rPr lang="ko-KR" altLang="en-US" dirty="0"/>
              <a:t>석사과정의 이원표님</a:t>
            </a:r>
            <a:r>
              <a:rPr lang="en-US" altLang="ko-KR" dirty="0"/>
              <a:t>, </a:t>
            </a:r>
            <a:r>
              <a:rPr lang="ko-KR" altLang="en-US" dirty="0"/>
              <a:t>발표자인 </a:t>
            </a:r>
            <a:r>
              <a:rPr lang="ko-KR" altLang="en-US" dirty="0" err="1"/>
              <a:t>전양호</a:t>
            </a:r>
            <a:r>
              <a:rPr lang="ko-KR" altLang="en-US" dirty="0"/>
              <a:t> 로 구성되어 있습니다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도시형 공유 </a:t>
            </a:r>
            <a:r>
              <a:rPr lang="ko-KR" altLang="en-US" dirty="0" err="1"/>
              <a:t>모빌리티</a:t>
            </a:r>
            <a:r>
              <a:rPr lang="ko-KR" altLang="en-US" dirty="0"/>
              <a:t> 시스템의 수요가 증가하면서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자전거 공유 플랫폼의 효율적인 운영과 예측 기반 의사결정의 필요성이 커지고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자전거 </a:t>
            </a:r>
            <a:r>
              <a:rPr lang="ko-KR" altLang="en-US" dirty="0" err="1"/>
              <a:t>대여량은</a:t>
            </a:r>
            <a:r>
              <a:rPr lang="ko-KR" altLang="en-US" dirty="0"/>
              <a:t> 시간대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휴일</a:t>
            </a:r>
            <a:r>
              <a:rPr lang="en-US" altLang="ko-KR" dirty="0"/>
              <a:t>, </a:t>
            </a:r>
            <a:r>
              <a:rPr lang="ko-KR" altLang="en-US" dirty="0"/>
              <a:t>생활 패턴 등 다양한 외부 요인들의 영향을 복합적으로 받기 때문에</a:t>
            </a:r>
            <a:br>
              <a:rPr lang="ko-KR" altLang="en-US" dirty="0"/>
            </a:br>
            <a:r>
              <a:rPr lang="ko-KR" altLang="en-US" dirty="0"/>
              <a:t>단순 통계만으로는 정확한 수요 예측이 어렵다는 문제를 해결하기 위해 </a:t>
            </a:r>
            <a:br>
              <a:rPr lang="en-US" altLang="ko-KR" dirty="0"/>
            </a:br>
            <a:r>
              <a:rPr lang="ko-KR" altLang="en-US" dirty="0"/>
              <a:t>자전거 대여 수요를 정확하게 예측할 수 있는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개발 하는 것입니다</a:t>
            </a:r>
            <a:r>
              <a:rPr lang="en-US" altLang="ko-KR" dirty="0"/>
              <a:t>.</a:t>
            </a:r>
          </a:p>
          <a:p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en-US" altLang="ko-KR" baseline="0" dirty="0"/>
              <a:t>Raw </a:t>
            </a:r>
            <a:r>
              <a:rPr lang="ko-KR" altLang="en-US" baseline="0" dirty="0"/>
              <a:t>데이터 셋으로는 </a:t>
            </a:r>
            <a:r>
              <a:rPr lang="en-US" altLang="ko-KR" baseline="0" dirty="0"/>
              <a:t>UCI Bike Sharing Dataset, </a:t>
            </a:r>
            <a:r>
              <a:rPr lang="ko-KR" altLang="en-US" baseline="0" dirty="0"/>
              <a:t>서울시 </a:t>
            </a:r>
            <a:r>
              <a:rPr lang="ko-KR" altLang="en-US" baseline="0" dirty="0" err="1"/>
              <a:t>따릉이</a:t>
            </a:r>
            <a:r>
              <a:rPr lang="ko-KR" altLang="en-US" baseline="0" dirty="0"/>
              <a:t> 대여 이력</a:t>
            </a:r>
            <a:r>
              <a:rPr lang="en-US" altLang="ko-KR" baseline="0" dirty="0"/>
              <a:t> </a:t>
            </a:r>
            <a:r>
              <a:rPr lang="ko-KR" altLang="en-US" baseline="0" dirty="0"/>
              <a:t>와</a:t>
            </a:r>
            <a:endParaRPr lang="en-US" altLang="ko-KR" baseline="0" dirty="0"/>
          </a:p>
          <a:p>
            <a:r>
              <a:rPr lang="ko-KR" altLang="en-US" baseline="0" dirty="0"/>
              <a:t>서울시의 기상청 기후 데이터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</a:t>
            </a:r>
            <a:r>
              <a:rPr lang="en-US" altLang="ko-KR" baseline="0" dirty="0" err="1"/>
              <a:t>OpenMeteo</a:t>
            </a:r>
            <a:r>
              <a:rPr lang="en-US" altLang="ko-KR" baseline="0" dirty="0"/>
              <a:t> API</a:t>
            </a:r>
            <a:r>
              <a:rPr lang="ko-KR" altLang="en-US" baseline="0" dirty="0"/>
              <a:t>를 활용한 </a:t>
            </a:r>
            <a:r>
              <a:rPr lang="en-US" altLang="ko-KR" baseline="0" dirty="0"/>
              <a:t>WDC</a:t>
            </a:r>
            <a:r>
              <a:rPr lang="ko-KR" altLang="en-US" baseline="0" dirty="0"/>
              <a:t>의 기상 데이터를 날씨 환경 데이터로 활용 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또한 공간적 요소의 영향도 확인하기 위해서 </a:t>
            </a:r>
            <a:r>
              <a:rPr lang="en-US" altLang="ko-KR" baseline="0" dirty="0"/>
              <a:t>WDC</a:t>
            </a:r>
            <a:r>
              <a:rPr lang="ko-KR" altLang="en-US" baseline="0" dirty="0"/>
              <a:t>와 서울 대여소 별 </a:t>
            </a:r>
            <a:r>
              <a:rPr lang="en-US" altLang="ko-KR" baseline="0" dirty="0"/>
              <a:t>POI </a:t>
            </a:r>
            <a:r>
              <a:rPr lang="ko-KR" altLang="en-US" baseline="0" dirty="0"/>
              <a:t>정보를 수집하여 사용 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프로젝트가 </a:t>
            </a:r>
            <a:r>
              <a:rPr lang="en-US" altLang="ko-KR" dirty="0"/>
              <a:t>4</a:t>
            </a:r>
            <a:r>
              <a:rPr lang="ko-KR" altLang="en-US" dirty="0"/>
              <a:t>주간 진행 되면서 </a:t>
            </a:r>
            <a:r>
              <a:rPr lang="ko-KR" altLang="en-US" dirty="0" err="1"/>
              <a:t>깃허브</a:t>
            </a:r>
            <a:r>
              <a:rPr lang="en-US" altLang="ko-KR" dirty="0"/>
              <a:t>,</a:t>
            </a:r>
            <a:r>
              <a:rPr lang="ko-KR" altLang="en-US" dirty="0"/>
              <a:t> 구글 드라이브</a:t>
            </a:r>
            <a:r>
              <a:rPr lang="en-US" altLang="ko-KR" dirty="0"/>
              <a:t>, MS365</a:t>
            </a:r>
            <a:r>
              <a:rPr lang="ko-KR" altLang="en-US" dirty="0"/>
              <a:t>와 같은 도구를 </a:t>
            </a:r>
            <a:r>
              <a:rPr lang="ko-KR" altLang="en-US" dirty="0" err="1"/>
              <a:t>사용했구요</a:t>
            </a:r>
            <a:r>
              <a:rPr lang="en-US" altLang="ko-KR" dirty="0"/>
              <a:t>,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첫 주에는 대여 이력과 날씨 환경 데이터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POI </a:t>
            </a:r>
            <a:r>
              <a:rPr lang="ko-KR" altLang="en-US" dirty="0"/>
              <a:t>데이터를 수집 하고 병합 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r>
              <a:rPr lang="ko-KR" altLang="en-US" dirty="0"/>
              <a:t> 처리와 데이터 형식을 통일 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이후로 전처리와 </a:t>
            </a:r>
            <a:r>
              <a:rPr lang="en-US" altLang="ko-KR" dirty="0"/>
              <a:t>EDA</a:t>
            </a:r>
            <a:r>
              <a:rPr lang="ko-KR" altLang="en-US" dirty="0"/>
              <a:t>를 통해 데이터 품질과 주요 패턴을 파악하고</a:t>
            </a:r>
            <a:r>
              <a:rPr lang="en-US" altLang="ko-KR" dirty="0"/>
              <a:t>, </a:t>
            </a:r>
            <a:r>
              <a:rPr lang="ko-KR" altLang="en-US" dirty="0"/>
              <a:t>각자의 팀원들이 각자 </a:t>
            </a:r>
            <a:r>
              <a:rPr lang="en-US" altLang="ko-KR" dirty="0" err="1"/>
              <a:t>LightGBM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en-US" altLang="ko-KR" dirty="0"/>
              <a:t>, RF </a:t>
            </a:r>
            <a:r>
              <a:rPr lang="ko-KR" altLang="en-US" dirty="0"/>
              <a:t>선형 회귀 모델을 적용하여 성능을 비교하고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훈련된 모델들을 </a:t>
            </a:r>
            <a:r>
              <a:rPr lang="en-US" altLang="ko-KR" dirty="0"/>
              <a:t>Weighted Average </a:t>
            </a:r>
            <a:r>
              <a:rPr lang="ko-KR" altLang="en-US" dirty="0"/>
              <a:t>방식의 앙상블로 결합하여 예측에 대한 평가와 </a:t>
            </a:r>
            <a:r>
              <a:rPr lang="en-US" altLang="ko-KR" dirty="0"/>
              <a:t>SHAP </a:t>
            </a:r>
            <a:r>
              <a:rPr lang="ko-KR" altLang="en-US" dirty="0"/>
              <a:t>해석을 진행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단계의 산출물은 진행하면서 중간중간에 소개해드릴 </a:t>
            </a:r>
            <a:r>
              <a:rPr lang="en-US" altLang="ko-KR" dirty="0" err="1"/>
              <a:t>Github</a:t>
            </a:r>
            <a:r>
              <a:rPr lang="en-US" altLang="ko-KR" dirty="0"/>
              <a:t> Repository</a:t>
            </a:r>
            <a:r>
              <a:rPr lang="ko-KR" altLang="en-US" dirty="0"/>
              <a:t>에서 확인 하실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UCI </a:t>
            </a:r>
            <a:r>
              <a:rPr lang="en-US" altLang="ko-KR" dirty="0" err="1"/>
              <a:t>BikeSharing</a:t>
            </a:r>
            <a:r>
              <a:rPr lang="en-US" altLang="ko-KR" dirty="0"/>
              <a:t> Dataset</a:t>
            </a:r>
            <a:r>
              <a:rPr lang="ko-KR" altLang="en-US" dirty="0"/>
              <a:t>은 워싱턴 </a:t>
            </a:r>
            <a:r>
              <a:rPr lang="en-US" altLang="ko-KR" dirty="0"/>
              <a:t>D.C.</a:t>
            </a:r>
            <a:r>
              <a:rPr lang="ko-KR" altLang="en-US" dirty="0"/>
              <a:t>의 자전거 대여 시스템 데이터를 기반으로</a:t>
            </a:r>
            <a:r>
              <a:rPr lang="en-US" altLang="ko-KR" dirty="0"/>
              <a:t>, </a:t>
            </a:r>
            <a:r>
              <a:rPr lang="en-US" altLang="ko-KR" b="1" dirty="0"/>
              <a:t>2011</a:t>
            </a:r>
            <a:r>
              <a:rPr lang="ko-KR" altLang="en-US" b="1" dirty="0"/>
              <a:t>년 </a:t>
            </a:r>
            <a:r>
              <a:rPr lang="en-US" altLang="ko-KR" b="1" dirty="0"/>
              <a:t>1</a:t>
            </a:r>
            <a:r>
              <a:rPr lang="ko-KR" altLang="en-US" b="1" dirty="0"/>
              <a:t>월 </a:t>
            </a:r>
            <a:r>
              <a:rPr lang="en-US" altLang="ko-KR" b="1" dirty="0"/>
              <a:t>1</a:t>
            </a:r>
            <a:r>
              <a:rPr lang="ko-KR" altLang="en-US" b="1" dirty="0"/>
              <a:t>일부터 </a:t>
            </a:r>
            <a:r>
              <a:rPr lang="en-US" altLang="ko-KR" b="1" dirty="0"/>
              <a:t>2012</a:t>
            </a:r>
            <a:r>
              <a:rPr lang="ko-KR" altLang="en-US" b="1" dirty="0"/>
              <a:t>년 </a:t>
            </a:r>
            <a:r>
              <a:rPr lang="en-US" altLang="ko-KR" b="1" dirty="0"/>
              <a:t>12</a:t>
            </a:r>
            <a:r>
              <a:rPr lang="ko-KR" altLang="en-US" b="1" dirty="0"/>
              <a:t>월 </a:t>
            </a:r>
            <a:r>
              <a:rPr lang="en-US" altLang="ko-KR" b="1" dirty="0"/>
              <a:t>31</a:t>
            </a:r>
            <a:r>
              <a:rPr lang="ko-KR" altLang="en-US" b="1" dirty="0"/>
              <a:t>일까지</a:t>
            </a:r>
            <a:r>
              <a:rPr lang="ko-KR" altLang="en-US" dirty="0"/>
              <a:t> 기록된 </a:t>
            </a:r>
            <a:r>
              <a:rPr lang="ko-KR" altLang="en-US" b="1" dirty="0"/>
              <a:t>자전거 </a:t>
            </a:r>
            <a:r>
              <a:rPr lang="ko-KR" altLang="en-US" b="1" dirty="0" err="1"/>
              <a:t>대여량</a:t>
            </a:r>
            <a:r>
              <a:rPr lang="en-US" altLang="ko-KR" b="1" dirty="0"/>
              <a:t>(</a:t>
            </a:r>
            <a:r>
              <a:rPr lang="ko-KR" altLang="en-US" b="1" dirty="0"/>
              <a:t>일별</a:t>
            </a:r>
            <a:r>
              <a:rPr lang="en-US" altLang="ko-KR" b="1" dirty="0"/>
              <a:t>·</a:t>
            </a:r>
            <a:r>
              <a:rPr lang="ko-KR" altLang="en-US" b="1" dirty="0"/>
              <a:t>시간별</a:t>
            </a:r>
            <a:r>
              <a:rPr lang="en-US" altLang="ko-KR" b="1" dirty="0"/>
              <a:t>)</a:t>
            </a:r>
            <a:r>
              <a:rPr lang="ko-KR" altLang="en-US" dirty="0"/>
              <a:t> 데이터가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Capital Bikeshare (Washington D.C.)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 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</a:t>
            </a:r>
            <a:r>
              <a:rPr lang="ko-KR" altLang="en-US" dirty="0" err="1"/>
              <a:t>말씀드린바와</a:t>
            </a:r>
            <a:r>
              <a:rPr lang="ko-KR" altLang="en-US" dirty="0"/>
              <a:t> 같이 날씨환경 요소인 </a:t>
            </a:r>
            <a:r>
              <a:rPr lang="ko-KR" altLang="en-US" dirty="0" err="1"/>
              <a:t>오픈메테오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의 기상 데이터 피처들과 공간환경요소인 </a:t>
            </a:r>
            <a:r>
              <a:rPr lang="en-US" altLang="ko-KR" dirty="0"/>
              <a:t>POI </a:t>
            </a:r>
            <a:r>
              <a:rPr lang="ko-KR" altLang="en-US" dirty="0"/>
              <a:t>피처들 까지 모두 합해서 </a:t>
            </a:r>
            <a:r>
              <a:rPr lang="en-US" altLang="ko-KR" dirty="0"/>
              <a:t>80</a:t>
            </a:r>
            <a:r>
              <a:rPr lang="ko-KR" altLang="en-US" dirty="0"/>
              <a:t>개의 인풋 피처와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ko-KR" altLang="en-US" dirty="0" err="1"/>
              <a:t>타겟변수로</a:t>
            </a:r>
            <a:r>
              <a:rPr lang="ko-KR" altLang="en-US" dirty="0"/>
              <a:t> 구성되어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35503-2D7B-F65B-D9FE-9756EA300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EE4991-C838-5745-6B24-C755668655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A65C5-21B3-F6A0-259A-B43823DB8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서울시 </a:t>
            </a:r>
            <a:r>
              <a:rPr lang="ko-KR" altLang="en-US" b="1" dirty="0" err="1"/>
              <a:t>따릉이</a:t>
            </a:r>
            <a:r>
              <a:rPr lang="ko-KR" altLang="en-US" b="1" dirty="0"/>
              <a:t> 데이터셋은 </a:t>
            </a:r>
            <a:r>
              <a:rPr lang="en-US" altLang="ko-KR" b="1" dirty="0"/>
              <a:t>2020</a:t>
            </a:r>
            <a:r>
              <a:rPr lang="ko-KR" altLang="en-US" b="1" dirty="0"/>
              <a:t>년 부터 </a:t>
            </a:r>
            <a:r>
              <a:rPr lang="en-US" altLang="ko-KR" b="1" dirty="0"/>
              <a:t>2025</a:t>
            </a:r>
            <a:r>
              <a:rPr lang="ko-KR" altLang="en-US" b="1" dirty="0"/>
              <a:t>년 </a:t>
            </a:r>
            <a:r>
              <a:rPr lang="en-US" altLang="ko-KR" b="1" dirty="0"/>
              <a:t>6</a:t>
            </a:r>
            <a:r>
              <a:rPr lang="ko-KR" altLang="en-US" b="1" dirty="0"/>
              <a:t>월 까지의 </a:t>
            </a:r>
            <a:r>
              <a:rPr lang="ko-KR" altLang="en-US" b="1" dirty="0" err="1"/>
              <a:t>대여량</a:t>
            </a:r>
            <a:r>
              <a:rPr lang="ko-KR" altLang="en-US" b="1" dirty="0"/>
              <a:t> 정보가 서울시 열린 데이터 광장에 오픈이 되어 </a:t>
            </a:r>
            <a:r>
              <a:rPr lang="ko-KR" altLang="en-US" b="1" dirty="0" err="1"/>
              <a:t>있구요</a:t>
            </a:r>
            <a:r>
              <a:rPr lang="en-US" altLang="ko-KR" b="1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보너스 데이터로서는 </a:t>
            </a:r>
            <a:r>
              <a:rPr lang="en-US" altLang="ko-KR" b="1" dirty="0"/>
              <a:t>POI </a:t>
            </a:r>
            <a:r>
              <a:rPr lang="ko-KR" altLang="en-US" b="1" dirty="0"/>
              <a:t>정보와 </a:t>
            </a:r>
            <a:r>
              <a:rPr lang="ko-KR" altLang="en-US" b="1" dirty="0" err="1"/>
              <a:t>기상자료개방포털에서</a:t>
            </a:r>
            <a:r>
              <a:rPr lang="ko-KR" altLang="en-US" b="1" dirty="0"/>
              <a:t> 오픈해 놓은 시간별 기상데이터를 활용 했습니다</a:t>
            </a:r>
            <a:r>
              <a:rPr lang="en-US" altLang="ko-KR" b="1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서울시 </a:t>
            </a:r>
            <a:r>
              <a:rPr lang="ko-KR" altLang="en-US" b="1" dirty="0" err="1"/>
              <a:t>따릉이</a:t>
            </a:r>
            <a:r>
              <a:rPr lang="ko-KR" altLang="en-US" b="1" dirty="0"/>
              <a:t> 데이터 셋은  하나의 타겟 변수와</a:t>
            </a:r>
            <a:r>
              <a:rPr lang="en-US" altLang="ko-KR" b="1" dirty="0"/>
              <a:t> 39</a:t>
            </a:r>
            <a:r>
              <a:rPr lang="ko-KR" altLang="en-US" b="1" dirty="0"/>
              <a:t>개의 인풋 피처로 구성 되어 있습니다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그래서 실제 데이터 스키마는 다음과 같이 구성되어 있습니다</a:t>
            </a:r>
            <a:r>
              <a:rPr lang="en-US" altLang="ko-KR" b="1" dirty="0"/>
              <a:t>. (</a:t>
            </a:r>
            <a:r>
              <a:rPr lang="ko-KR" altLang="en-US" b="1" dirty="0"/>
              <a:t>마크다운 문서 표시</a:t>
            </a:r>
            <a:r>
              <a:rPr lang="en-US" altLang="ko-KR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두 데이터의 데이터 라이선스는 다음과 같습니다</a:t>
            </a:r>
            <a:r>
              <a:rPr lang="en-US" altLang="ko-KR" b="1" dirty="0"/>
              <a:t>. (</a:t>
            </a:r>
            <a:r>
              <a:rPr lang="ko-KR" altLang="en-US" b="1" dirty="0"/>
              <a:t>마크다운 문서표시</a:t>
            </a:r>
            <a:r>
              <a:rPr lang="en-US" altLang="ko-KR" b="1"/>
              <a:t>)</a:t>
            </a:r>
            <a:endParaRPr lang="en-US" altLang="ko-KR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2D1BF-9B23-B36F-1ACA-04EF4758A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95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38.png"/><Relationship Id="rId21" Type="http://schemas.openxmlformats.org/officeDocument/2006/relationships/image" Target="../media/image131.png"/><Relationship Id="rId7" Type="http://schemas.openxmlformats.org/officeDocument/2006/relationships/image" Target="../media/image118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1.png"/><Relationship Id="rId5" Type="http://schemas.openxmlformats.org/officeDocument/2006/relationships/image" Target="../media/image116.png"/><Relationship Id="rId15" Type="http://schemas.openxmlformats.org/officeDocument/2006/relationships/image" Target="../media/image125.png"/><Relationship Id="rId23" Type="http://schemas.openxmlformats.org/officeDocument/2006/relationships/image" Target="../media/image33.png"/><Relationship Id="rId10" Type="http://schemas.openxmlformats.org/officeDocument/2006/relationships/image" Target="../media/image82.png"/><Relationship Id="rId19" Type="http://schemas.openxmlformats.org/officeDocument/2006/relationships/image" Target="../media/image129.png"/><Relationship Id="rId4" Type="http://schemas.openxmlformats.org/officeDocument/2006/relationships/image" Target="../media/image17.png"/><Relationship Id="rId9" Type="http://schemas.openxmlformats.org/officeDocument/2006/relationships/image" Target="../media/image120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3" Type="http://schemas.openxmlformats.org/officeDocument/2006/relationships/image" Target="../media/image38.png"/><Relationship Id="rId21" Type="http://schemas.openxmlformats.org/officeDocument/2006/relationships/image" Target="../media/image149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17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Relationship Id="rId2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26" Type="http://schemas.openxmlformats.org/officeDocument/2006/relationships/image" Target="../media/image172.png"/><Relationship Id="rId39" Type="http://schemas.openxmlformats.org/officeDocument/2006/relationships/image" Target="../media/image185.png"/><Relationship Id="rId21" Type="http://schemas.openxmlformats.org/officeDocument/2006/relationships/image" Target="../media/image167.png"/><Relationship Id="rId34" Type="http://schemas.openxmlformats.org/officeDocument/2006/relationships/image" Target="../media/image180.png"/><Relationship Id="rId42" Type="http://schemas.openxmlformats.org/officeDocument/2006/relationships/image" Target="../media/image188.png"/><Relationship Id="rId47" Type="http://schemas.openxmlformats.org/officeDocument/2006/relationships/image" Target="../media/image193.png"/><Relationship Id="rId50" Type="http://schemas.openxmlformats.org/officeDocument/2006/relationships/image" Target="../media/image196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62.png"/><Relationship Id="rId29" Type="http://schemas.openxmlformats.org/officeDocument/2006/relationships/image" Target="../media/image175.png"/><Relationship Id="rId11" Type="http://schemas.openxmlformats.org/officeDocument/2006/relationships/image" Target="../media/image157.png"/><Relationship Id="rId24" Type="http://schemas.openxmlformats.org/officeDocument/2006/relationships/image" Target="../media/image170.png"/><Relationship Id="rId32" Type="http://schemas.openxmlformats.org/officeDocument/2006/relationships/image" Target="../media/image178.png"/><Relationship Id="rId37" Type="http://schemas.openxmlformats.org/officeDocument/2006/relationships/image" Target="../media/image183.png"/><Relationship Id="rId40" Type="http://schemas.openxmlformats.org/officeDocument/2006/relationships/image" Target="../media/image186.png"/><Relationship Id="rId45" Type="http://schemas.openxmlformats.org/officeDocument/2006/relationships/image" Target="../media/image191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36" Type="http://schemas.openxmlformats.org/officeDocument/2006/relationships/image" Target="../media/image182.png"/><Relationship Id="rId49" Type="http://schemas.openxmlformats.org/officeDocument/2006/relationships/image" Target="../media/image195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31" Type="http://schemas.openxmlformats.org/officeDocument/2006/relationships/image" Target="../media/image177.png"/><Relationship Id="rId44" Type="http://schemas.openxmlformats.org/officeDocument/2006/relationships/image" Target="../media/image190.png"/><Relationship Id="rId52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Relationship Id="rId35" Type="http://schemas.openxmlformats.org/officeDocument/2006/relationships/image" Target="../media/image181.png"/><Relationship Id="rId43" Type="http://schemas.openxmlformats.org/officeDocument/2006/relationships/image" Target="../media/image189.png"/><Relationship Id="rId48" Type="http://schemas.openxmlformats.org/officeDocument/2006/relationships/image" Target="../media/image194.png"/><Relationship Id="rId8" Type="http://schemas.openxmlformats.org/officeDocument/2006/relationships/image" Target="../media/image154.png"/><Relationship Id="rId51" Type="http://schemas.openxmlformats.org/officeDocument/2006/relationships/image" Target="../media/image197.png"/><Relationship Id="rId3" Type="http://schemas.openxmlformats.org/officeDocument/2006/relationships/image" Target="../media/image150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5" Type="http://schemas.openxmlformats.org/officeDocument/2006/relationships/image" Target="../media/image171.png"/><Relationship Id="rId33" Type="http://schemas.openxmlformats.org/officeDocument/2006/relationships/image" Target="../media/image179.png"/><Relationship Id="rId38" Type="http://schemas.openxmlformats.org/officeDocument/2006/relationships/image" Target="../media/image184.png"/><Relationship Id="rId46" Type="http://schemas.openxmlformats.org/officeDocument/2006/relationships/image" Target="../media/image192.png"/><Relationship Id="rId20" Type="http://schemas.openxmlformats.org/officeDocument/2006/relationships/image" Target="../media/image166.png"/><Relationship Id="rId41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3" Type="http://schemas.openxmlformats.org/officeDocument/2006/relationships/image" Target="../media/image38.pn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5" Type="http://schemas.openxmlformats.org/officeDocument/2006/relationships/image" Target="../media/image33.png"/><Relationship Id="rId10" Type="http://schemas.openxmlformats.org/officeDocument/2006/relationships/image" Target="../media/image203.png"/><Relationship Id="rId4" Type="http://schemas.openxmlformats.org/officeDocument/2006/relationships/image" Target="../media/image17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18" Type="http://schemas.openxmlformats.org/officeDocument/2006/relationships/image" Target="../media/image220.png"/><Relationship Id="rId26" Type="http://schemas.openxmlformats.org/officeDocument/2006/relationships/image" Target="../media/image227.png"/><Relationship Id="rId3" Type="http://schemas.openxmlformats.org/officeDocument/2006/relationships/image" Target="../media/image38.png"/><Relationship Id="rId21" Type="http://schemas.openxmlformats.org/officeDocument/2006/relationships/image" Target="../media/image222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19.png"/><Relationship Id="rId25" Type="http://schemas.openxmlformats.org/officeDocument/2006/relationships/image" Target="../media/image22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18.png"/><Relationship Id="rId20" Type="http://schemas.openxmlformats.org/officeDocument/2006/relationships/image" Target="../media/image221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24" Type="http://schemas.openxmlformats.org/officeDocument/2006/relationships/image" Target="../media/image225.png"/><Relationship Id="rId5" Type="http://schemas.openxmlformats.org/officeDocument/2006/relationships/image" Target="../media/image208.png"/><Relationship Id="rId15" Type="http://schemas.openxmlformats.org/officeDocument/2006/relationships/image" Target="../media/image105.png"/><Relationship Id="rId23" Type="http://schemas.openxmlformats.org/officeDocument/2006/relationships/image" Target="../media/image224.png"/><Relationship Id="rId28" Type="http://schemas.openxmlformats.org/officeDocument/2006/relationships/image" Target="../media/image201.png"/><Relationship Id="rId10" Type="http://schemas.openxmlformats.org/officeDocument/2006/relationships/image" Target="../media/image213.png"/><Relationship Id="rId19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Relationship Id="rId22" Type="http://schemas.openxmlformats.org/officeDocument/2006/relationships/image" Target="../media/image223.png"/><Relationship Id="rId27" Type="http://schemas.openxmlformats.org/officeDocument/2006/relationships/image" Target="../media/image2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png"/><Relationship Id="rId18" Type="http://schemas.openxmlformats.org/officeDocument/2006/relationships/image" Target="../media/image242.png"/><Relationship Id="rId26" Type="http://schemas.openxmlformats.org/officeDocument/2006/relationships/image" Target="../media/image250.png"/><Relationship Id="rId3" Type="http://schemas.openxmlformats.org/officeDocument/2006/relationships/image" Target="../media/image38.png"/><Relationship Id="rId21" Type="http://schemas.openxmlformats.org/officeDocument/2006/relationships/image" Target="../media/image245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17" Type="http://schemas.openxmlformats.org/officeDocument/2006/relationships/image" Target="../media/image241.png"/><Relationship Id="rId25" Type="http://schemas.openxmlformats.org/officeDocument/2006/relationships/image" Target="../media/image24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40.png"/><Relationship Id="rId20" Type="http://schemas.openxmlformats.org/officeDocument/2006/relationships/image" Target="../media/image24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24" Type="http://schemas.openxmlformats.org/officeDocument/2006/relationships/image" Target="../media/image248.png"/><Relationship Id="rId5" Type="http://schemas.openxmlformats.org/officeDocument/2006/relationships/image" Target="../media/image229.png"/><Relationship Id="rId15" Type="http://schemas.openxmlformats.org/officeDocument/2006/relationships/image" Target="../media/image239.png"/><Relationship Id="rId23" Type="http://schemas.openxmlformats.org/officeDocument/2006/relationships/image" Target="../media/image247.png"/><Relationship Id="rId28" Type="http://schemas.openxmlformats.org/officeDocument/2006/relationships/image" Target="../media/image252.png"/><Relationship Id="rId10" Type="http://schemas.openxmlformats.org/officeDocument/2006/relationships/image" Target="../media/image234.png"/><Relationship Id="rId19" Type="http://schemas.openxmlformats.org/officeDocument/2006/relationships/image" Target="../media/image243.png"/><Relationship Id="rId4" Type="http://schemas.openxmlformats.org/officeDocument/2006/relationships/image" Target="../media/image17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Relationship Id="rId22" Type="http://schemas.openxmlformats.org/officeDocument/2006/relationships/image" Target="../media/image246.png"/><Relationship Id="rId27" Type="http://schemas.openxmlformats.org/officeDocument/2006/relationships/image" Target="../media/image25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1.png"/><Relationship Id="rId18" Type="http://schemas.openxmlformats.org/officeDocument/2006/relationships/image" Target="../media/image266.png"/><Relationship Id="rId26" Type="http://schemas.openxmlformats.org/officeDocument/2006/relationships/image" Target="../media/image274.png"/><Relationship Id="rId3" Type="http://schemas.openxmlformats.org/officeDocument/2006/relationships/image" Target="../media/image253.png"/><Relationship Id="rId21" Type="http://schemas.openxmlformats.org/officeDocument/2006/relationships/image" Target="../media/image269.png"/><Relationship Id="rId34" Type="http://schemas.openxmlformats.org/officeDocument/2006/relationships/image" Target="../media/image33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17" Type="http://schemas.openxmlformats.org/officeDocument/2006/relationships/image" Target="../media/image265.png"/><Relationship Id="rId25" Type="http://schemas.openxmlformats.org/officeDocument/2006/relationships/image" Target="../media/image273.png"/><Relationship Id="rId33" Type="http://schemas.openxmlformats.org/officeDocument/2006/relationships/image" Target="../media/image28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64.png"/><Relationship Id="rId20" Type="http://schemas.openxmlformats.org/officeDocument/2006/relationships/image" Target="../media/image268.png"/><Relationship Id="rId29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259.png"/><Relationship Id="rId24" Type="http://schemas.openxmlformats.org/officeDocument/2006/relationships/image" Target="../media/image272.png"/><Relationship Id="rId32" Type="http://schemas.openxmlformats.org/officeDocument/2006/relationships/image" Target="../media/image280.png"/><Relationship Id="rId5" Type="http://schemas.openxmlformats.org/officeDocument/2006/relationships/image" Target="../media/image254.png"/><Relationship Id="rId15" Type="http://schemas.openxmlformats.org/officeDocument/2006/relationships/image" Target="../media/image263.png"/><Relationship Id="rId23" Type="http://schemas.openxmlformats.org/officeDocument/2006/relationships/image" Target="../media/image271.png"/><Relationship Id="rId28" Type="http://schemas.openxmlformats.org/officeDocument/2006/relationships/image" Target="../media/image276.png"/><Relationship Id="rId10" Type="http://schemas.openxmlformats.org/officeDocument/2006/relationships/image" Target="../media/image258.png"/><Relationship Id="rId19" Type="http://schemas.openxmlformats.org/officeDocument/2006/relationships/image" Target="../media/image267.png"/><Relationship Id="rId31" Type="http://schemas.openxmlformats.org/officeDocument/2006/relationships/image" Target="../media/image279.png"/><Relationship Id="rId4" Type="http://schemas.openxmlformats.org/officeDocument/2006/relationships/image" Target="../media/image17.png"/><Relationship Id="rId9" Type="http://schemas.openxmlformats.org/officeDocument/2006/relationships/image" Target="../media/image257.png"/><Relationship Id="rId14" Type="http://schemas.openxmlformats.org/officeDocument/2006/relationships/image" Target="../media/image262.png"/><Relationship Id="rId22" Type="http://schemas.openxmlformats.org/officeDocument/2006/relationships/image" Target="../media/image270.png"/><Relationship Id="rId27" Type="http://schemas.openxmlformats.org/officeDocument/2006/relationships/image" Target="../media/image275.png"/><Relationship Id="rId30" Type="http://schemas.openxmlformats.org/officeDocument/2006/relationships/image" Target="../media/image278.png"/><Relationship Id="rId8" Type="http://schemas.openxmlformats.org/officeDocument/2006/relationships/image" Target="../media/image2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292.png"/><Relationship Id="rId18" Type="http://schemas.openxmlformats.org/officeDocument/2006/relationships/image" Target="../media/image297.png"/><Relationship Id="rId3" Type="http://schemas.openxmlformats.org/officeDocument/2006/relationships/image" Target="../media/image282.png"/><Relationship Id="rId21" Type="http://schemas.openxmlformats.org/officeDocument/2006/relationships/image" Target="../media/image300.png"/><Relationship Id="rId7" Type="http://schemas.openxmlformats.org/officeDocument/2006/relationships/image" Target="../media/image286.png"/><Relationship Id="rId12" Type="http://schemas.openxmlformats.org/officeDocument/2006/relationships/image" Target="../media/image291.png"/><Relationship Id="rId17" Type="http://schemas.openxmlformats.org/officeDocument/2006/relationships/image" Target="../media/image29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95.png"/><Relationship Id="rId20" Type="http://schemas.openxmlformats.org/officeDocument/2006/relationships/image" Target="../media/image2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5.png"/><Relationship Id="rId11" Type="http://schemas.openxmlformats.org/officeDocument/2006/relationships/image" Target="../media/image290.png"/><Relationship Id="rId5" Type="http://schemas.openxmlformats.org/officeDocument/2006/relationships/image" Target="../media/image284.png"/><Relationship Id="rId15" Type="http://schemas.openxmlformats.org/officeDocument/2006/relationships/image" Target="../media/image294.png"/><Relationship Id="rId10" Type="http://schemas.openxmlformats.org/officeDocument/2006/relationships/image" Target="../media/image289.png"/><Relationship Id="rId19" Type="http://schemas.openxmlformats.org/officeDocument/2006/relationships/image" Target="../media/image298.png"/><Relationship Id="rId4" Type="http://schemas.openxmlformats.org/officeDocument/2006/relationships/image" Target="../media/image283.png"/><Relationship Id="rId9" Type="http://schemas.openxmlformats.org/officeDocument/2006/relationships/image" Target="../media/image288.png"/><Relationship Id="rId14" Type="http://schemas.openxmlformats.org/officeDocument/2006/relationships/image" Target="../media/image293.png"/><Relationship Id="rId2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0.png"/><Relationship Id="rId18" Type="http://schemas.openxmlformats.org/officeDocument/2006/relationships/image" Target="../media/image315.png"/><Relationship Id="rId26" Type="http://schemas.openxmlformats.org/officeDocument/2006/relationships/image" Target="../media/image322.png"/><Relationship Id="rId3" Type="http://schemas.openxmlformats.org/officeDocument/2006/relationships/image" Target="../media/image17.png"/><Relationship Id="rId21" Type="http://schemas.openxmlformats.org/officeDocument/2006/relationships/image" Target="../media/image317.png"/><Relationship Id="rId34" Type="http://schemas.openxmlformats.org/officeDocument/2006/relationships/image" Target="../media/image329.png"/><Relationship Id="rId7" Type="http://schemas.openxmlformats.org/officeDocument/2006/relationships/image" Target="../media/image304.png"/><Relationship Id="rId12" Type="http://schemas.openxmlformats.org/officeDocument/2006/relationships/image" Target="../media/image309.png"/><Relationship Id="rId17" Type="http://schemas.openxmlformats.org/officeDocument/2006/relationships/image" Target="../media/image314.png"/><Relationship Id="rId25" Type="http://schemas.openxmlformats.org/officeDocument/2006/relationships/image" Target="../media/image321.png"/><Relationship Id="rId33" Type="http://schemas.openxmlformats.org/officeDocument/2006/relationships/image" Target="../media/image32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13.png"/><Relationship Id="rId20" Type="http://schemas.openxmlformats.org/officeDocument/2006/relationships/image" Target="../media/image33.png"/><Relationship Id="rId29" Type="http://schemas.openxmlformats.org/officeDocument/2006/relationships/image" Target="../media/image3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24" Type="http://schemas.openxmlformats.org/officeDocument/2006/relationships/image" Target="../media/image320.png"/><Relationship Id="rId32" Type="http://schemas.openxmlformats.org/officeDocument/2006/relationships/image" Target="../media/image327.png"/><Relationship Id="rId5" Type="http://schemas.openxmlformats.org/officeDocument/2006/relationships/image" Target="../media/image302.png"/><Relationship Id="rId15" Type="http://schemas.openxmlformats.org/officeDocument/2006/relationships/image" Target="../media/image312.png"/><Relationship Id="rId23" Type="http://schemas.openxmlformats.org/officeDocument/2006/relationships/image" Target="../media/image319.png"/><Relationship Id="rId28" Type="http://schemas.openxmlformats.org/officeDocument/2006/relationships/image" Target="../media/image132.png"/><Relationship Id="rId36" Type="http://schemas.openxmlformats.org/officeDocument/2006/relationships/image" Target="../media/image331.png"/><Relationship Id="rId10" Type="http://schemas.openxmlformats.org/officeDocument/2006/relationships/image" Target="../media/image307.png"/><Relationship Id="rId19" Type="http://schemas.openxmlformats.org/officeDocument/2006/relationships/image" Target="../media/image316.png"/><Relationship Id="rId31" Type="http://schemas.openxmlformats.org/officeDocument/2006/relationships/image" Target="../media/image326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Relationship Id="rId14" Type="http://schemas.openxmlformats.org/officeDocument/2006/relationships/image" Target="../media/image311.png"/><Relationship Id="rId22" Type="http://schemas.openxmlformats.org/officeDocument/2006/relationships/image" Target="../media/image318.png"/><Relationship Id="rId27" Type="http://schemas.openxmlformats.org/officeDocument/2006/relationships/image" Target="../media/image323.png"/><Relationship Id="rId30" Type="http://schemas.openxmlformats.org/officeDocument/2006/relationships/image" Target="../media/image325.png"/><Relationship Id="rId35" Type="http://schemas.openxmlformats.org/officeDocument/2006/relationships/image" Target="../media/image330.png"/><Relationship Id="rId8" Type="http://schemas.openxmlformats.org/officeDocument/2006/relationships/image" Target="../media/image30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jp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jp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0.png"/><Relationship Id="rId3" Type="http://schemas.openxmlformats.org/officeDocument/2006/relationships/image" Target="../media/image17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8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3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8.png"/><Relationship Id="rId18" Type="http://schemas.openxmlformats.org/officeDocument/2006/relationships/image" Target="../media/image19.png"/><Relationship Id="rId3" Type="http://schemas.openxmlformats.org/officeDocument/2006/relationships/image" Target="../media/image38.png"/><Relationship Id="rId7" Type="http://schemas.openxmlformats.org/officeDocument/2006/relationships/image" Target="../media/image73.png"/><Relationship Id="rId12" Type="http://schemas.openxmlformats.org/officeDocument/2006/relationships/image" Target="../media/image33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0.png"/><Relationship Id="rId10" Type="http://schemas.openxmlformats.org/officeDocument/2006/relationships/image" Target="../media/image76.png"/><Relationship Id="rId4" Type="http://schemas.openxmlformats.org/officeDocument/2006/relationships/image" Target="../media/image17.png"/><Relationship Id="rId9" Type="http://schemas.openxmlformats.org/officeDocument/2006/relationships/image" Target="../media/image75.png"/><Relationship Id="rId1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8.png"/><Relationship Id="rId18" Type="http://schemas.openxmlformats.org/officeDocument/2006/relationships/image" Target="../media/image19.png"/><Relationship Id="rId3" Type="http://schemas.openxmlformats.org/officeDocument/2006/relationships/image" Target="../media/image38.png"/><Relationship Id="rId7" Type="http://schemas.openxmlformats.org/officeDocument/2006/relationships/image" Target="../media/image73.png"/><Relationship Id="rId12" Type="http://schemas.openxmlformats.org/officeDocument/2006/relationships/image" Target="../media/image33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0.png"/><Relationship Id="rId10" Type="http://schemas.openxmlformats.org/officeDocument/2006/relationships/image" Target="../media/image76.png"/><Relationship Id="rId4" Type="http://schemas.openxmlformats.org/officeDocument/2006/relationships/image" Target="../media/image17.png"/><Relationship Id="rId9" Type="http://schemas.openxmlformats.org/officeDocument/2006/relationships/image" Target="../media/image75.png"/><Relationship Id="rId1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0.png"/><Relationship Id="rId18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85.png"/><Relationship Id="rId12" Type="http://schemas.openxmlformats.org/officeDocument/2006/relationships/image" Target="../media/image89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48.png"/><Relationship Id="rId5" Type="http://schemas.openxmlformats.org/officeDocument/2006/relationships/image" Target="../media/image83.png"/><Relationship Id="rId15" Type="http://schemas.openxmlformats.org/officeDocument/2006/relationships/image" Target="../media/image92.png"/><Relationship Id="rId10" Type="http://schemas.openxmlformats.org/officeDocument/2006/relationships/image" Target="../media/image88.png"/><Relationship Id="rId4" Type="http://schemas.openxmlformats.org/officeDocument/2006/relationships/image" Target="../media/image17.png"/><Relationship Id="rId9" Type="http://schemas.openxmlformats.org/officeDocument/2006/relationships/image" Target="../media/image87.png"/><Relationship Id="rId1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33.png"/><Relationship Id="rId3" Type="http://schemas.openxmlformats.org/officeDocument/2006/relationships/image" Target="../media/image93.png"/><Relationship Id="rId7" Type="http://schemas.openxmlformats.org/officeDocument/2006/relationships/image" Target="../media/image92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99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17.png"/><Relationship Id="rId9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38.png"/><Relationship Id="rId21" Type="http://schemas.openxmlformats.org/officeDocument/2006/relationships/image" Target="../media/image33.png"/><Relationship Id="rId7" Type="http://schemas.openxmlformats.org/officeDocument/2006/relationships/image" Target="../media/image103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17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04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5" y="1438275"/>
            <a:ext cx="857250" cy="685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4048125"/>
            <a:ext cx="1524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3743325"/>
            <a:ext cx="1524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200" y="3895725"/>
            <a:ext cx="1524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800" y="3590925"/>
            <a:ext cx="152400" cy="914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3971925"/>
            <a:ext cx="152400" cy="533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3743325"/>
            <a:ext cx="152400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5600" y="4048125"/>
            <a:ext cx="1524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9353" y="4810125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5333" y="4810125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69385" y="4810125"/>
            <a:ext cx="25717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8664" y="4810125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2553414" y="2371725"/>
            <a:ext cx="708517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자전거 대여 수요 예측 분석</a:t>
            </a:r>
            <a:endParaRPr lang="en-US" sz="3600" dirty="0"/>
          </a:p>
        </p:txBody>
      </p:sp>
      <p:sp>
        <p:nvSpPr>
          <p:cNvPr id="18" name="Text 1"/>
          <p:cNvSpPr/>
          <p:nvPr/>
        </p:nvSpPr>
        <p:spPr>
          <a:xfrm>
            <a:off x="2553414" y="2981325"/>
            <a:ext cx="708517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UCI Bike Sharing Dataset을 활용한 머신러닝 모델 개발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4097893" y="5191125"/>
            <a:ext cx="731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선형회귀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5007977" y="5191125"/>
            <a:ext cx="78331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XGBoost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5957367" y="5191125"/>
            <a:ext cx="881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LightGBM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6973788" y="5191125"/>
            <a:ext cx="11555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서울시 따릉이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9831437" y="6324600"/>
            <a:ext cx="22840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Report Date: 2025-12-17</a:t>
            </a:r>
            <a:endParaRPr lang="en-US" sz="1200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520029C5-06A1-4D3D-AAB2-228578A29061}"/>
              </a:ext>
            </a:extLst>
          </p:cNvPr>
          <p:cNvSpPr/>
          <p:nvPr/>
        </p:nvSpPr>
        <p:spPr>
          <a:xfrm>
            <a:off x="9831436" y="6134100"/>
            <a:ext cx="22840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Team</a:t>
            </a:r>
            <a:r>
              <a:rPr lang="ko-KR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altLang="ko-KR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Open Mind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5600700" cy="3429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335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7526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3241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6670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009900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352800"/>
            <a:ext cx="5143500" cy="914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66800"/>
            <a:ext cx="5600700" cy="3429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1333500"/>
            <a:ext cx="219075" cy="190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1714500"/>
            <a:ext cx="2495550" cy="1143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91300" y="1866900"/>
            <a:ext cx="3429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7500" y="1990725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6850" y="1714500"/>
            <a:ext cx="2495550" cy="1143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39250" y="1866900"/>
            <a:ext cx="32385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15450" y="1990725"/>
            <a:ext cx="17145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3009900"/>
            <a:ext cx="2495550" cy="1143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1300" y="3162300"/>
            <a:ext cx="3429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67500" y="3286125"/>
            <a:ext cx="1905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6850" y="3009900"/>
            <a:ext cx="2495550" cy="1143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39250" y="3162300"/>
            <a:ext cx="3429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15450" y="3286125"/>
            <a:ext cx="1905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77575" y="6553200"/>
            <a:ext cx="104775" cy="13335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결론 및 향후 과제</a:t>
            </a:r>
            <a:endParaRPr lang="en-US" sz="2250" dirty="0"/>
          </a:p>
        </p:txBody>
      </p:sp>
      <p:sp>
        <p:nvSpPr>
          <p:cNvPr id="27" name="Text 1"/>
          <p:cNvSpPr/>
          <p:nvPr/>
        </p:nvSpPr>
        <p:spPr>
          <a:xfrm>
            <a:off x="914400" y="1295400"/>
            <a:ext cx="5143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성과 요약</a:t>
            </a:r>
            <a:endParaRPr lang="en-US" sz="1500" dirty="0"/>
          </a:p>
        </p:txBody>
      </p:sp>
      <p:sp>
        <p:nvSpPr>
          <p:cNvPr id="28" name="Text 2"/>
          <p:cNvSpPr/>
          <p:nvPr/>
        </p:nvSpPr>
        <p:spPr>
          <a:xfrm>
            <a:off x="838200" y="1714500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Bike Sharing Dataset을 활용한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기반 자전거 대여 수요 예측 모델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구축</a:t>
            </a:r>
            <a:endParaRPr lang="en-US" sz="1200" dirty="0"/>
          </a:p>
        </p:txBody>
      </p:sp>
      <p:sp>
        <p:nvSpPr>
          <p:cNvPr id="29" name="Text 3"/>
          <p:cNvSpPr/>
          <p:nvPr/>
        </p:nvSpPr>
        <p:spPr>
          <a:xfrm>
            <a:off x="838200" y="2286000"/>
            <a:ext cx="57950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LightGBM 모델이 가장 우수한 성능을 보이며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RMSLE 0.316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 정확도 기록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876300" y="2628900"/>
            <a:ext cx="4480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따릉이 데이터를 통한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운영 환경 인사이트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도출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800100" y="2971800"/>
            <a:ext cx="53835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유형별 맞춤형 재배치 전략과 시민 참여형 인센티브 시스템 제안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6772275" y="1295400"/>
            <a:ext cx="5143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향후 발전 방향</a:t>
            </a:r>
            <a:endParaRPr lang="en-US" sz="1500" dirty="0"/>
          </a:p>
        </p:txBody>
      </p:sp>
      <p:sp>
        <p:nvSpPr>
          <p:cNvPr id="33" name="Text 7"/>
          <p:cNvSpPr/>
          <p:nvPr/>
        </p:nvSpPr>
        <p:spPr>
          <a:xfrm>
            <a:off x="7010400" y="1943100"/>
            <a:ext cx="731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개선</a:t>
            </a:r>
            <a:endParaRPr lang="en-US" sz="1200" dirty="0"/>
          </a:p>
        </p:txBody>
      </p:sp>
      <p:sp>
        <p:nvSpPr>
          <p:cNvPr id="34" name="Text 8"/>
          <p:cNvSpPr/>
          <p:nvPr/>
        </p:nvSpPr>
        <p:spPr>
          <a:xfrm>
            <a:off x="6591300" y="23241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하이퍼파라미터 튜닝 및 보다 복잡한 앙상블 기법 적용</a:t>
            </a:r>
            <a:endParaRPr lang="en-US" sz="1050" dirty="0"/>
          </a:p>
        </p:txBody>
      </p:sp>
      <p:sp>
        <p:nvSpPr>
          <p:cNvPr id="35" name="Text 9"/>
          <p:cNvSpPr/>
          <p:nvPr/>
        </p:nvSpPr>
        <p:spPr>
          <a:xfrm>
            <a:off x="9639300" y="1943100"/>
            <a:ext cx="16344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공유 전동킥보드 분석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9239250" y="23241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따릉이 데이터 확장하여 전동킥보드 이용 패턴과 결합</a:t>
            </a:r>
            <a:endParaRPr lang="en-US" sz="1050" dirty="0"/>
          </a:p>
        </p:txBody>
      </p:sp>
      <p:sp>
        <p:nvSpPr>
          <p:cNvPr id="37" name="Text 11"/>
          <p:cNvSpPr/>
          <p:nvPr/>
        </p:nvSpPr>
        <p:spPr>
          <a:xfrm>
            <a:off x="7010400" y="32385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행동 분석</a:t>
            </a:r>
            <a:endParaRPr lang="en-US" sz="1200" dirty="0"/>
          </a:p>
        </p:txBody>
      </p:sp>
      <p:sp>
        <p:nvSpPr>
          <p:cNvPr id="38" name="Text 12"/>
          <p:cNvSpPr/>
          <p:nvPr/>
        </p:nvSpPr>
        <p:spPr>
          <a:xfrm>
            <a:off x="6591300" y="36195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이용자 프로필과 선호도 분석을 통한 맞춤형 서비스 개선</a:t>
            </a:r>
            <a:endParaRPr lang="en-US" sz="1050" dirty="0"/>
          </a:p>
        </p:txBody>
      </p:sp>
      <p:sp>
        <p:nvSpPr>
          <p:cNvPr id="39" name="Text 13"/>
          <p:cNvSpPr/>
          <p:nvPr/>
        </p:nvSpPr>
        <p:spPr>
          <a:xfrm>
            <a:off x="9658350" y="3238500"/>
            <a:ext cx="11201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 계획 연계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9239250" y="36195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인프라 개선과 지역 사회 개발 전략 수립</a:t>
            </a:r>
            <a:endParaRPr lang="en-US" sz="1050" dirty="0"/>
          </a:p>
        </p:txBody>
      </p:sp>
      <p:sp>
        <p:nvSpPr>
          <p:cNvPr id="41" name="Text 15"/>
          <p:cNvSpPr/>
          <p:nvPr/>
        </p:nvSpPr>
        <p:spPr>
          <a:xfrm>
            <a:off x="381000" y="4724400"/>
            <a:ext cx="11430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기반 자전거 공유 시스템 운영 효율화에 기여할 수 있었습니다.</a:t>
            </a:r>
            <a:endParaRPr lang="en-US" sz="1500" dirty="0"/>
          </a:p>
        </p:txBody>
      </p:sp>
      <p:sp>
        <p:nvSpPr>
          <p:cNvPr id="42" name="Text 16"/>
          <p:cNvSpPr/>
          <p:nvPr/>
        </p:nvSpPr>
        <p:spPr>
          <a:xfrm>
            <a:off x="381000" y="5029200"/>
            <a:ext cx="11430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감사합니다.</a:t>
            </a:r>
            <a:endParaRPr lang="en-US" sz="1200" dirty="0"/>
          </a:p>
        </p:txBody>
      </p:sp>
      <p:sp>
        <p:nvSpPr>
          <p:cNvPr id="43" name="Text 17"/>
          <p:cNvSpPr/>
          <p:nvPr/>
        </p:nvSpPr>
        <p:spPr>
          <a:xfrm>
            <a:off x="11220450" y="65151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12/12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295400"/>
            <a:ext cx="5600700" cy="2476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447800"/>
            <a:ext cx="3048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571625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981200"/>
            <a:ext cx="2095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057400"/>
            <a:ext cx="133350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2514600"/>
            <a:ext cx="2095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590800"/>
            <a:ext cx="133350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048000"/>
            <a:ext cx="20955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3124200"/>
            <a:ext cx="133350" cy="190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295400"/>
            <a:ext cx="5600700" cy="2476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1447800"/>
            <a:ext cx="28575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1571625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1981200"/>
            <a:ext cx="20955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2057400"/>
            <a:ext cx="133350" cy="190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2514600"/>
            <a:ext cx="20955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2590800"/>
            <a:ext cx="133350" cy="190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3238500"/>
            <a:ext cx="20955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3314700"/>
            <a:ext cx="13335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3962400"/>
            <a:ext cx="11430000" cy="2400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400" y="4114800"/>
            <a:ext cx="3048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4238625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4914900"/>
            <a:ext cx="5448300" cy="1295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" y="5067300"/>
            <a:ext cx="76200" cy="3048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" y="5486400"/>
            <a:ext cx="76200" cy="3048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" y="5905500"/>
            <a:ext cx="76200" cy="762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10300" y="4914900"/>
            <a:ext cx="5448300" cy="7620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4600" y="5067300"/>
            <a:ext cx="133350" cy="1905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4600" y="5372100"/>
            <a:ext cx="133350" cy="1905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데이터 품질 및 전처리 요약</a:t>
            </a:r>
            <a:endParaRPr lang="en-US" sz="2250" dirty="0"/>
          </a:p>
        </p:txBody>
      </p:sp>
      <p:sp>
        <p:nvSpPr>
          <p:cNvPr id="34" name="Text 1"/>
          <p:cNvSpPr/>
          <p:nvPr/>
        </p:nvSpPr>
        <p:spPr>
          <a:xfrm>
            <a:off x="381000" y="8763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결측치, 이상치, 인코딩, 파생변수 생성에 대한 처리 내용</a:t>
            </a:r>
            <a:endParaRPr lang="en-US" sz="1050" dirty="0"/>
          </a:p>
        </p:txBody>
      </p:sp>
      <p:sp>
        <p:nvSpPr>
          <p:cNvPr id="35" name="Text 2"/>
          <p:cNvSpPr/>
          <p:nvPr/>
        </p:nvSpPr>
        <p:spPr>
          <a:xfrm>
            <a:off x="914400" y="1504950"/>
            <a:ext cx="1097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결측치 처리</a:t>
            </a:r>
            <a:endParaRPr lang="en-US" sz="1500" dirty="0"/>
          </a:p>
        </p:txBody>
      </p:sp>
      <p:sp>
        <p:nvSpPr>
          <p:cNvPr id="36" name="Text 3"/>
          <p:cNvSpPr/>
          <p:nvPr/>
        </p:nvSpPr>
        <p:spPr>
          <a:xfrm>
            <a:off x="819150" y="1943100"/>
            <a:ext cx="31203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Washington D.C. 기상 데이터</a:t>
            </a:r>
            <a:endParaRPr lang="en-US" sz="1200" dirty="0"/>
          </a:p>
        </p:txBody>
      </p:sp>
      <p:sp>
        <p:nvSpPr>
          <p:cNvPr id="37" name="Text 4"/>
          <p:cNvSpPr/>
          <p:nvPr/>
        </p:nvSpPr>
        <p:spPr>
          <a:xfrm>
            <a:off x="819150" y="2171700"/>
            <a:ext cx="31203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일부 시간대 누락 → 보간(interpolation) 적용</a:t>
            </a:r>
            <a:endParaRPr lang="en-US" sz="1050" dirty="0"/>
          </a:p>
        </p:txBody>
      </p:sp>
      <p:sp>
        <p:nvSpPr>
          <p:cNvPr id="38" name="Text 5"/>
          <p:cNvSpPr/>
          <p:nvPr/>
        </p:nvSpPr>
        <p:spPr>
          <a:xfrm>
            <a:off x="819150" y="2476500"/>
            <a:ext cx="21812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따릉이 POI 정보</a:t>
            </a:r>
            <a:endParaRPr lang="en-US" sz="1200" dirty="0"/>
          </a:p>
        </p:txBody>
      </p:sp>
      <p:sp>
        <p:nvSpPr>
          <p:cNvPr id="39" name="Text 6"/>
          <p:cNvSpPr/>
          <p:nvPr/>
        </p:nvSpPr>
        <p:spPr>
          <a:xfrm>
            <a:off x="819150" y="2705100"/>
            <a:ext cx="26174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존재하지 않는 POI: 없음 → 0으로 패딩</a:t>
            </a:r>
            <a:endParaRPr lang="en-US" sz="1050" dirty="0"/>
          </a:p>
        </p:txBody>
      </p:sp>
      <p:sp>
        <p:nvSpPr>
          <p:cNvPr id="40" name="Text 7"/>
          <p:cNvSpPr/>
          <p:nvPr/>
        </p:nvSpPr>
        <p:spPr>
          <a:xfrm>
            <a:off x="819150" y="3009900"/>
            <a:ext cx="23660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대여/반납 수량 이상치 처리</a:t>
            </a:r>
            <a:endParaRPr lang="en-US" sz="1200" dirty="0"/>
          </a:p>
        </p:txBody>
      </p:sp>
      <p:sp>
        <p:nvSpPr>
          <p:cNvPr id="41" name="Text 8"/>
          <p:cNvSpPr/>
          <p:nvPr/>
        </p:nvSpPr>
        <p:spPr>
          <a:xfrm>
            <a:off x="819150" y="3238500"/>
            <a:ext cx="23660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음수, 급증치: IQR 기반 필터링 적용</a:t>
            </a:r>
            <a:endParaRPr lang="en-US" sz="1050" dirty="0"/>
          </a:p>
        </p:txBody>
      </p:sp>
      <p:sp>
        <p:nvSpPr>
          <p:cNvPr id="42" name="Text 9"/>
          <p:cNvSpPr/>
          <p:nvPr/>
        </p:nvSpPr>
        <p:spPr>
          <a:xfrm>
            <a:off x="6724650" y="1504950"/>
            <a:ext cx="137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파생 변수 생성</a:t>
            </a:r>
            <a:endParaRPr lang="en-US" sz="1500" dirty="0"/>
          </a:p>
        </p:txBody>
      </p:sp>
      <p:sp>
        <p:nvSpPr>
          <p:cNvPr id="43" name="Text 10"/>
          <p:cNvSpPr/>
          <p:nvPr/>
        </p:nvSpPr>
        <p:spPr>
          <a:xfrm>
            <a:off x="6648450" y="1943100"/>
            <a:ext cx="26955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quarter_flag</a:t>
            </a:r>
            <a:endParaRPr lang="en-US" sz="1200" dirty="0"/>
          </a:p>
        </p:txBody>
      </p:sp>
      <p:sp>
        <p:nvSpPr>
          <p:cNvPr id="44" name="Text 11"/>
          <p:cNvSpPr/>
          <p:nvPr/>
        </p:nvSpPr>
        <p:spPr>
          <a:xfrm>
            <a:off x="6648450" y="2171700"/>
            <a:ext cx="32346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4단계 시간대 구분: 뉴욕/서울의 Busyness 등급</a:t>
            </a:r>
            <a:endParaRPr lang="en-US" sz="1050" dirty="0"/>
          </a:p>
        </p:txBody>
      </p:sp>
      <p:sp>
        <p:nvSpPr>
          <p:cNvPr id="45" name="Text 12"/>
          <p:cNvSpPr/>
          <p:nvPr/>
        </p:nvSpPr>
        <p:spPr>
          <a:xfrm>
            <a:off x="6648450" y="2476500"/>
            <a:ext cx="2495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플래그 변수</a:t>
            </a:r>
            <a:endParaRPr lang="en-US" sz="1200" dirty="0"/>
          </a:p>
        </p:txBody>
      </p:sp>
      <p:sp>
        <p:nvSpPr>
          <p:cNvPr id="46" name="Text 13"/>
          <p:cNvSpPr/>
          <p:nvPr/>
        </p:nvSpPr>
        <p:spPr>
          <a:xfrm>
            <a:off x="6648450" y="2705100"/>
            <a:ext cx="24955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rain_flag, snow_flag, low_visibility_flag
high_radiation_flag (일사량 상위 20%)</a:t>
            </a:r>
            <a:endParaRPr lang="en-US" sz="1050" dirty="0"/>
          </a:p>
        </p:txBody>
      </p:sp>
      <p:sp>
        <p:nvSpPr>
          <p:cNvPr id="47" name="Text 14"/>
          <p:cNvSpPr/>
          <p:nvPr/>
        </p:nvSpPr>
        <p:spPr>
          <a:xfrm>
            <a:off x="6648450" y="3200400"/>
            <a:ext cx="47720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기반 변수</a:t>
            </a:r>
            <a:endParaRPr lang="en-US" sz="1200" dirty="0"/>
          </a:p>
        </p:txBody>
      </p:sp>
      <p:sp>
        <p:nvSpPr>
          <p:cNvPr id="48" name="Text 15"/>
          <p:cNvSpPr/>
          <p:nvPr/>
        </p:nvSpPr>
        <p:spPr>
          <a:xfrm>
            <a:off x="6648450" y="3429000"/>
            <a:ext cx="57264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N_station_within_100m, N_station_within_500m, N_station_within_1000m</a:t>
            </a:r>
            <a:endParaRPr lang="en-US" sz="1050" dirty="0"/>
          </a:p>
        </p:txBody>
      </p:sp>
      <p:sp>
        <p:nvSpPr>
          <p:cNvPr id="49" name="Text 16"/>
          <p:cNvSpPr/>
          <p:nvPr/>
        </p:nvSpPr>
        <p:spPr>
          <a:xfrm>
            <a:off x="914400" y="4171950"/>
            <a:ext cx="1760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이상치 처리 (IQR)</a:t>
            </a:r>
            <a:endParaRPr lang="en-US" sz="1500" dirty="0"/>
          </a:p>
        </p:txBody>
      </p:sp>
      <p:sp>
        <p:nvSpPr>
          <p:cNvPr id="50" name="Text 17"/>
          <p:cNvSpPr/>
          <p:nvPr/>
        </p:nvSpPr>
        <p:spPr>
          <a:xfrm>
            <a:off x="533400" y="4610100"/>
            <a:ext cx="5448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사용된 범위 (IQR)</a:t>
            </a:r>
            <a:endParaRPr lang="en-US" sz="1200" dirty="0"/>
          </a:p>
        </p:txBody>
      </p:sp>
      <p:sp>
        <p:nvSpPr>
          <p:cNvPr id="51" name="Text 18"/>
          <p:cNvSpPr/>
          <p:nvPr/>
        </p:nvSpPr>
        <p:spPr>
          <a:xfrm>
            <a:off x="800100" y="5029200"/>
            <a:ext cx="7658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하위 25%</a:t>
            </a:r>
            <a:endParaRPr lang="en-US" sz="1200" dirty="0"/>
          </a:p>
        </p:txBody>
      </p:sp>
      <p:sp>
        <p:nvSpPr>
          <p:cNvPr id="52" name="Text 19"/>
          <p:cNvSpPr/>
          <p:nvPr/>
        </p:nvSpPr>
        <p:spPr>
          <a:xfrm>
            <a:off x="1514475" y="5057775"/>
            <a:ext cx="15659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= Q1 - (Q3 - Q1) * 1.5</a:t>
            </a:r>
            <a:endParaRPr lang="en-US" sz="1050" dirty="0"/>
          </a:p>
        </p:txBody>
      </p:sp>
      <p:sp>
        <p:nvSpPr>
          <p:cNvPr id="53" name="Text 20"/>
          <p:cNvSpPr/>
          <p:nvPr/>
        </p:nvSpPr>
        <p:spPr>
          <a:xfrm>
            <a:off x="800100" y="5448300"/>
            <a:ext cx="7658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상위 75%</a:t>
            </a:r>
            <a:endParaRPr lang="en-US" sz="1200" dirty="0"/>
          </a:p>
        </p:txBody>
      </p:sp>
      <p:sp>
        <p:nvSpPr>
          <p:cNvPr id="54" name="Text 21"/>
          <p:cNvSpPr/>
          <p:nvPr/>
        </p:nvSpPr>
        <p:spPr>
          <a:xfrm>
            <a:off x="1514475" y="5476875"/>
            <a:ext cx="1600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= Q3 + (Q3 - Q1) * 1.5</a:t>
            </a:r>
            <a:endParaRPr lang="en-US" sz="1050" dirty="0"/>
          </a:p>
        </p:txBody>
      </p:sp>
      <p:sp>
        <p:nvSpPr>
          <p:cNvPr id="55" name="Text 22"/>
          <p:cNvSpPr/>
          <p:nvPr/>
        </p:nvSpPr>
        <p:spPr>
          <a:xfrm>
            <a:off x="800100" y="5867400"/>
            <a:ext cx="3063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Q1: 하위 25% 지점, Q3: 상위 25% 지점</a:t>
            </a:r>
            <a:endParaRPr lang="en-US" sz="1200" dirty="0"/>
          </a:p>
        </p:txBody>
      </p:sp>
      <p:sp>
        <p:nvSpPr>
          <p:cNvPr id="56" name="Text 23"/>
          <p:cNvSpPr/>
          <p:nvPr/>
        </p:nvSpPr>
        <p:spPr>
          <a:xfrm>
            <a:off x="6210300" y="4610100"/>
            <a:ext cx="5448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 사례</a:t>
            </a:r>
            <a:endParaRPr lang="en-US" sz="1200" dirty="0"/>
          </a:p>
        </p:txBody>
      </p:sp>
      <p:sp>
        <p:nvSpPr>
          <p:cNvPr id="57" name="Text 24"/>
          <p:cNvSpPr/>
          <p:nvPr/>
        </p:nvSpPr>
        <p:spPr>
          <a:xfrm>
            <a:off x="6534150" y="5029200"/>
            <a:ext cx="3257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하위 25%~상위 75% 범위를 벗어난 극단값 제거</a:t>
            </a:r>
            <a:endParaRPr lang="en-US" sz="1050" dirty="0"/>
          </a:p>
        </p:txBody>
      </p:sp>
      <p:sp>
        <p:nvSpPr>
          <p:cNvPr id="58" name="Text 25"/>
          <p:cNvSpPr/>
          <p:nvPr/>
        </p:nvSpPr>
        <p:spPr>
          <a:xfrm>
            <a:off x="6534150" y="5334000"/>
            <a:ext cx="42519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DC 폭우·폭설 시 강수량 상한값 비정상 스파이크 → 클리핑 처리</a:t>
            </a:r>
            <a:endParaRPr lang="en-US" sz="1050" dirty="0"/>
          </a:p>
        </p:txBody>
      </p:sp>
      <p:sp>
        <p:nvSpPr>
          <p:cNvPr id="59" name="Text 26"/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8/20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5341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113" y="1066800"/>
            <a:ext cx="609600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613" y="121920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7113" y="1495425"/>
            <a:ext cx="381000" cy="190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3875" y="1066800"/>
            <a:ext cx="6096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00" y="1219200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9238" y="1495425"/>
            <a:ext cx="381000" cy="190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1688" y="1066800"/>
            <a:ext cx="609600" cy="609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2188" y="121920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738" y="1495425"/>
            <a:ext cx="381000" cy="190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6138" y="1066800"/>
            <a:ext cx="60960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6638" y="12192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8138" y="1495425"/>
            <a:ext cx="381000" cy="190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34413" y="1066800"/>
            <a:ext cx="609600" cy="609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24913" y="1219200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2171700"/>
            <a:ext cx="2163961" cy="2133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4380" y="2324100"/>
            <a:ext cx="457200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7730" y="2419350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3200400"/>
            <a:ext cx="114300" cy="1143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3581400"/>
            <a:ext cx="114300" cy="114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97361" y="2171700"/>
            <a:ext cx="2164110" cy="2133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50741" y="2324100"/>
            <a:ext cx="457200" cy="457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84091" y="2419350"/>
            <a:ext cx="19050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49761" y="3200400"/>
            <a:ext cx="114300" cy="1143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49761" y="3581400"/>
            <a:ext cx="114300" cy="1143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013871" y="2171700"/>
            <a:ext cx="2164110" cy="21336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67251" y="2324100"/>
            <a:ext cx="457200" cy="4572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00601" y="2419350"/>
            <a:ext cx="190500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166271" y="3200400"/>
            <a:ext cx="114300" cy="1143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166271" y="3429000"/>
            <a:ext cx="114300" cy="1143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330380" y="2171700"/>
            <a:ext cx="2164110" cy="21336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183761" y="2324100"/>
            <a:ext cx="457200" cy="4572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7111" y="2419350"/>
            <a:ext cx="190500" cy="2667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82780" y="3200400"/>
            <a:ext cx="114300" cy="1143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82780" y="3429000"/>
            <a:ext cx="114300" cy="1143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646890" y="2171700"/>
            <a:ext cx="2163961" cy="21336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500271" y="2324100"/>
            <a:ext cx="457200" cy="4572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33621" y="2419350"/>
            <a:ext cx="190500" cy="2667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799290" y="3200400"/>
            <a:ext cx="114300" cy="1143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799290" y="3429000"/>
            <a:ext cx="114300" cy="1143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81000" y="4533900"/>
            <a:ext cx="11430000" cy="99060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048125" y="4686300"/>
            <a:ext cx="457200" cy="45720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191000" y="4781550"/>
            <a:ext cx="171450" cy="266700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953000" y="5019675"/>
            <a:ext cx="457200" cy="19050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972175" y="4686300"/>
            <a:ext cx="457200" cy="457200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105525" y="4781550"/>
            <a:ext cx="190500" cy="266700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991350" y="5019675"/>
            <a:ext cx="457200" cy="190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791450" y="4686300"/>
            <a:ext cx="457200" cy="457200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948613" y="4781550"/>
            <a:ext cx="142875" cy="266700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81000" y="5676900"/>
            <a:ext cx="11430000" cy="476250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104727" y="5800725"/>
            <a:ext cx="1857375" cy="228600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219027" y="5857875"/>
            <a:ext cx="76200" cy="114300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114502" y="5800725"/>
            <a:ext cx="19050" cy="228600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285952" y="5791200"/>
            <a:ext cx="3267521" cy="247650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400252" y="5857875"/>
            <a:ext cx="85725" cy="114300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705874" y="5800725"/>
            <a:ext cx="19050" cy="228600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7877324" y="5800725"/>
            <a:ext cx="2209800" cy="228600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991624" y="5857875"/>
            <a:ext cx="114300" cy="114300"/>
          </a:xfrm>
          <a:prstGeom prst="rect">
            <a:avLst/>
          </a:prstGeom>
        </p:spPr>
      </p:pic>
      <p:pic>
        <p:nvPicPr>
          <p:cNvPr id="61" name="Image 59" descr="preencoded.png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087100" y="6229350"/>
            <a:ext cx="104775" cy="133350"/>
          </a:xfrm>
          <a:prstGeom prst="rect">
            <a:avLst/>
          </a:prstGeom>
        </p:spPr>
      </p:pic>
      <p:sp>
        <p:nvSpPr>
          <p:cNvPr id="62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처리 과정 총정리</a:t>
            </a:r>
            <a:endParaRPr lang="en-US" sz="2250" dirty="0"/>
          </a:p>
        </p:txBody>
      </p:sp>
      <p:sp>
        <p:nvSpPr>
          <p:cNvPr id="63" name="Text 1"/>
          <p:cNvSpPr/>
          <p:nvPr/>
        </p:nvSpPr>
        <p:spPr>
          <a:xfrm>
            <a:off x="2744153" y="1752600"/>
            <a:ext cx="731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원천 수집</a:t>
            </a:r>
            <a:endParaRPr lang="en-US" sz="1050" dirty="0"/>
          </a:p>
        </p:txBody>
      </p:sp>
      <p:sp>
        <p:nvSpPr>
          <p:cNvPr id="64" name="Text 2"/>
          <p:cNvSpPr/>
          <p:nvPr/>
        </p:nvSpPr>
        <p:spPr>
          <a:xfrm>
            <a:off x="3992880" y="1752600"/>
            <a:ext cx="1291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 파생 변수 생성</a:t>
            </a:r>
            <a:endParaRPr lang="en-US" sz="1050" dirty="0"/>
          </a:p>
        </p:txBody>
      </p:sp>
      <p:sp>
        <p:nvSpPr>
          <p:cNvPr id="65" name="Text 3"/>
          <p:cNvSpPr/>
          <p:nvPr/>
        </p:nvSpPr>
        <p:spPr>
          <a:xfrm>
            <a:off x="5797868" y="1752600"/>
            <a:ext cx="7772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결측값 처리</a:t>
            </a:r>
            <a:endParaRPr lang="en-US" sz="1050" dirty="0"/>
          </a:p>
        </p:txBody>
      </p:sp>
      <p:sp>
        <p:nvSpPr>
          <p:cNvPr id="66" name="Text 4"/>
          <p:cNvSpPr/>
          <p:nvPr/>
        </p:nvSpPr>
        <p:spPr>
          <a:xfrm>
            <a:off x="7135178" y="1752600"/>
            <a:ext cx="731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피처 정리</a:t>
            </a:r>
            <a:endParaRPr lang="en-US" sz="1050" dirty="0"/>
          </a:p>
        </p:txBody>
      </p:sp>
      <p:sp>
        <p:nvSpPr>
          <p:cNvPr id="67" name="Text 5"/>
          <p:cNvSpPr/>
          <p:nvPr/>
        </p:nvSpPr>
        <p:spPr>
          <a:xfrm>
            <a:off x="8402003" y="1752600"/>
            <a:ext cx="10744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카테고리화</a:t>
            </a:r>
            <a:endParaRPr lang="en-US" sz="1050" dirty="0"/>
          </a:p>
        </p:txBody>
      </p:sp>
      <p:sp>
        <p:nvSpPr>
          <p:cNvPr id="68" name="Text 6"/>
          <p:cNvSpPr/>
          <p:nvPr/>
        </p:nvSpPr>
        <p:spPr>
          <a:xfrm>
            <a:off x="533400" y="2895600"/>
            <a:ext cx="185916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원천 수집</a:t>
            </a:r>
            <a:endParaRPr lang="en-US" sz="1050" dirty="0"/>
          </a:p>
        </p:txBody>
      </p:sp>
      <p:sp>
        <p:nvSpPr>
          <p:cNvPr id="69" name="Text 7"/>
          <p:cNvSpPr/>
          <p:nvPr/>
        </p:nvSpPr>
        <p:spPr>
          <a:xfrm>
            <a:off x="723900" y="3162300"/>
            <a:ext cx="166866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Open-Meteo API로 DC 시간별 날씨 수집</a:t>
            </a:r>
            <a:endParaRPr lang="en-US" sz="900" dirty="0"/>
          </a:p>
        </p:txBody>
      </p:sp>
      <p:sp>
        <p:nvSpPr>
          <p:cNvPr id="70" name="Text 8"/>
          <p:cNvSpPr/>
          <p:nvPr/>
        </p:nvSpPr>
        <p:spPr>
          <a:xfrm>
            <a:off x="723900" y="3543300"/>
            <a:ext cx="15544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날씨 CSV 여러 개 병합</a:t>
            </a:r>
            <a:endParaRPr lang="en-US" sz="900" dirty="0"/>
          </a:p>
        </p:txBody>
      </p:sp>
      <p:sp>
        <p:nvSpPr>
          <p:cNvPr id="71" name="Text 9"/>
          <p:cNvSpPr/>
          <p:nvPr/>
        </p:nvSpPr>
        <p:spPr>
          <a:xfrm>
            <a:off x="533400" y="3771900"/>
            <a:ext cx="185916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highlight>
                  <a:srgbClr val="F3F4F6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dc_weather_openmeteo.py, merge_csv.py</a:t>
            </a:r>
            <a:endParaRPr lang="en-US" sz="900" dirty="0"/>
          </a:p>
        </p:txBody>
      </p:sp>
      <p:sp>
        <p:nvSpPr>
          <p:cNvPr id="72" name="Text 10"/>
          <p:cNvSpPr/>
          <p:nvPr/>
        </p:nvSpPr>
        <p:spPr>
          <a:xfrm>
            <a:off x="2849761" y="2895600"/>
            <a:ext cx="18593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 파생 변수 생성</a:t>
            </a:r>
            <a:endParaRPr lang="en-US" sz="1050" dirty="0"/>
          </a:p>
        </p:txBody>
      </p:sp>
      <p:sp>
        <p:nvSpPr>
          <p:cNvPr id="73" name="Text 11"/>
          <p:cNvSpPr/>
          <p:nvPr/>
        </p:nvSpPr>
        <p:spPr>
          <a:xfrm>
            <a:off x="3040261" y="3162300"/>
            <a:ext cx="166881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시간정보에 year, month, day, hour 추가</a:t>
            </a:r>
            <a:endParaRPr lang="en-US" sz="900" dirty="0"/>
          </a:p>
        </p:txBody>
      </p:sp>
      <p:sp>
        <p:nvSpPr>
          <p:cNvPr id="74" name="Text 12"/>
          <p:cNvSpPr/>
          <p:nvPr/>
        </p:nvSpPr>
        <p:spPr>
          <a:xfrm>
            <a:off x="3040261" y="3543300"/>
            <a:ext cx="15316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쿼터(quarter) 플래그 생성</a:t>
            </a:r>
            <a:endParaRPr lang="en-US" sz="900" dirty="0"/>
          </a:p>
        </p:txBody>
      </p:sp>
      <p:sp>
        <p:nvSpPr>
          <p:cNvPr id="75" name="Text 13"/>
          <p:cNvSpPr/>
          <p:nvPr/>
        </p:nvSpPr>
        <p:spPr>
          <a:xfrm>
            <a:off x="3030676" y="3790950"/>
            <a:ext cx="14973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highlight>
                  <a:srgbClr val="F3F4F6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dt_preprocessing.py</a:t>
            </a:r>
            <a:endParaRPr lang="en-US" sz="900" dirty="0"/>
          </a:p>
        </p:txBody>
      </p:sp>
      <p:sp>
        <p:nvSpPr>
          <p:cNvPr id="76" name="Text 14"/>
          <p:cNvSpPr/>
          <p:nvPr/>
        </p:nvSpPr>
        <p:spPr>
          <a:xfrm>
            <a:off x="5166271" y="2895600"/>
            <a:ext cx="18593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결측값 처리</a:t>
            </a:r>
            <a:endParaRPr lang="en-US" sz="1050" dirty="0"/>
          </a:p>
        </p:txBody>
      </p:sp>
      <p:sp>
        <p:nvSpPr>
          <p:cNvPr id="77" name="Text 15"/>
          <p:cNvSpPr/>
          <p:nvPr/>
        </p:nvSpPr>
        <p:spPr>
          <a:xfrm>
            <a:off x="5356771" y="3162300"/>
            <a:ext cx="17716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데이터의 날짜 불일치 해결</a:t>
            </a:r>
            <a:endParaRPr lang="en-US" sz="900" dirty="0"/>
          </a:p>
        </p:txBody>
      </p:sp>
      <p:sp>
        <p:nvSpPr>
          <p:cNvPr id="78" name="Text 16"/>
          <p:cNvSpPr/>
          <p:nvPr/>
        </p:nvSpPr>
        <p:spPr>
          <a:xfrm>
            <a:off x="5356771" y="3390900"/>
            <a:ext cx="10744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결측값 방어적 처리</a:t>
            </a:r>
            <a:endParaRPr lang="en-US" sz="900" dirty="0"/>
          </a:p>
        </p:txBody>
      </p:sp>
      <p:sp>
        <p:nvSpPr>
          <p:cNvPr id="79" name="Text 17"/>
          <p:cNvSpPr/>
          <p:nvPr/>
        </p:nvSpPr>
        <p:spPr>
          <a:xfrm>
            <a:off x="5318611" y="3638550"/>
            <a:ext cx="1554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highlight>
                  <a:srgbClr val="F3F4F6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null_data_to_zero.py</a:t>
            </a:r>
            <a:endParaRPr lang="en-US" sz="900" dirty="0"/>
          </a:p>
        </p:txBody>
      </p:sp>
      <p:sp>
        <p:nvSpPr>
          <p:cNvPr id="80" name="Text 18"/>
          <p:cNvSpPr/>
          <p:nvPr/>
        </p:nvSpPr>
        <p:spPr>
          <a:xfrm>
            <a:off x="7482780" y="2895600"/>
            <a:ext cx="18593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피처/컬럼 정리</a:t>
            </a:r>
            <a:endParaRPr lang="en-US" sz="1050" dirty="0"/>
          </a:p>
        </p:txBody>
      </p:sp>
      <p:sp>
        <p:nvSpPr>
          <p:cNvPr id="81" name="Text 19"/>
          <p:cNvSpPr/>
          <p:nvPr/>
        </p:nvSpPr>
        <p:spPr>
          <a:xfrm>
            <a:off x="7673280" y="3162300"/>
            <a:ext cx="16459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대여 데이터 컬럼 영문화</a:t>
            </a:r>
            <a:endParaRPr lang="en-US" sz="900" dirty="0"/>
          </a:p>
        </p:txBody>
      </p:sp>
      <p:sp>
        <p:nvSpPr>
          <p:cNvPr id="82" name="Text 20"/>
          <p:cNvSpPr/>
          <p:nvPr/>
        </p:nvSpPr>
        <p:spPr>
          <a:xfrm>
            <a:off x="7673280" y="3390900"/>
            <a:ext cx="13944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필요 변수만 선택 및 명명</a:t>
            </a:r>
            <a:endParaRPr lang="en-US" sz="900" dirty="0"/>
          </a:p>
        </p:txBody>
      </p:sp>
      <p:sp>
        <p:nvSpPr>
          <p:cNvPr id="83" name="Text 21"/>
          <p:cNvSpPr/>
          <p:nvPr/>
        </p:nvSpPr>
        <p:spPr>
          <a:xfrm>
            <a:off x="7277040" y="3638550"/>
            <a:ext cx="24688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highlight>
                  <a:srgbClr val="F3F4F6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rename_columns_and_save_csv.py</a:t>
            </a:r>
            <a:endParaRPr lang="en-US" sz="900" dirty="0"/>
          </a:p>
        </p:txBody>
      </p:sp>
      <p:sp>
        <p:nvSpPr>
          <p:cNvPr id="84" name="Text 22"/>
          <p:cNvSpPr/>
          <p:nvPr/>
        </p:nvSpPr>
        <p:spPr>
          <a:xfrm>
            <a:off x="9799290" y="2895600"/>
            <a:ext cx="185916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상태 카테고리화</a:t>
            </a:r>
            <a:endParaRPr lang="en-US" sz="1050" dirty="0"/>
          </a:p>
        </p:txBody>
      </p:sp>
      <p:sp>
        <p:nvSpPr>
          <p:cNvPr id="85" name="Text 23"/>
          <p:cNvSpPr/>
          <p:nvPr/>
        </p:nvSpPr>
        <p:spPr>
          <a:xfrm>
            <a:off x="9989790" y="3162300"/>
            <a:ext cx="15430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단순 강수/적설 플래그 계산</a:t>
            </a:r>
            <a:endParaRPr lang="en-US" sz="900" dirty="0"/>
          </a:p>
        </p:txBody>
      </p:sp>
      <p:sp>
        <p:nvSpPr>
          <p:cNvPr id="86" name="Text 24"/>
          <p:cNvSpPr/>
          <p:nvPr/>
        </p:nvSpPr>
        <p:spPr>
          <a:xfrm>
            <a:off x="9989790" y="3390900"/>
            <a:ext cx="16687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서울/워싱턴용 확장 날씨 지수</a:t>
            </a:r>
            <a:endParaRPr lang="en-US" sz="900" dirty="0"/>
          </a:p>
        </p:txBody>
      </p:sp>
      <p:sp>
        <p:nvSpPr>
          <p:cNvPr id="87" name="Text 25"/>
          <p:cNvSpPr/>
          <p:nvPr/>
        </p:nvSpPr>
        <p:spPr>
          <a:xfrm>
            <a:off x="9799290" y="3619500"/>
            <a:ext cx="185916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highlight>
                  <a:srgbClr val="F3F4F6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add_weather_flag.py, add_weathersit.py</a:t>
            </a:r>
            <a:endParaRPr lang="en-US" sz="900" dirty="0"/>
          </a:p>
        </p:txBody>
      </p:sp>
      <p:sp>
        <p:nvSpPr>
          <p:cNvPr id="88" name="Text 26"/>
          <p:cNvSpPr/>
          <p:nvPr/>
        </p:nvSpPr>
        <p:spPr>
          <a:xfrm>
            <a:off x="3739515" y="5219700"/>
            <a:ext cx="10744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단계별 날씨 데이터</a:t>
            </a:r>
            <a:endParaRPr lang="en-US" sz="900" dirty="0"/>
          </a:p>
        </p:txBody>
      </p:sp>
      <p:sp>
        <p:nvSpPr>
          <p:cNvPr id="89" name="Text 27"/>
          <p:cNvSpPr/>
          <p:nvPr/>
        </p:nvSpPr>
        <p:spPr>
          <a:xfrm>
            <a:off x="5526405" y="5219700"/>
            <a:ext cx="13487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+ 대여 데이터 조인</a:t>
            </a:r>
            <a:endParaRPr lang="en-US" sz="900" dirty="0"/>
          </a:p>
        </p:txBody>
      </p:sp>
      <p:sp>
        <p:nvSpPr>
          <p:cNvPr id="90" name="Text 28"/>
          <p:cNvSpPr/>
          <p:nvPr/>
        </p:nvSpPr>
        <p:spPr>
          <a:xfrm>
            <a:off x="7608570" y="5219700"/>
            <a:ext cx="8229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통합 CSV</a:t>
            </a:r>
            <a:endParaRPr lang="en-US" sz="900" dirty="0"/>
          </a:p>
        </p:txBody>
      </p:sp>
      <p:sp>
        <p:nvSpPr>
          <p:cNvPr id="91" name="Text 29"/>
          <p:cNvSpPr/>
          <p:nvPr/>
        </p:nvSpPr>
        <p:spPr>
          <a:xfrm>
            <a:off x="2371427" y="5838825"/>
            <a:ext cx="17716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데이터와 대여 데이터 조인</a:t>
            </a:r>
            <a:endParaRPr lang="en-US" sz="900" dirty="0"/>
          </a:p>
        </p:txBody>
      </p:sp>
      <p:sp>
        <p:nvSpPr>
          <p:cNvPr id="92" name="Text 30"/>
          <p:cNvSpPr/>
          <p:nvPr/>
        </p:nvSpPr>
        <p:spPr>
          <a:xfrm>
            <a:off x="4562177" y="5829300"/>
            <a:ext cx="2876996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스크립트: </a:t>
            </a:r>
            <a:r>
              <a:rPr lang="en-US" sz="900" dirty="0">
                <a:solidFill>
                  <a:srgbClr val="4B556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join_dc_weather_with_rental_data.py</a:t>
            </a:r>
            <a:endParaRPr lang="en-US" sz="900" dirty="0"/>
          </a:p>
        </p:txBody>
      </p:sp>
      <p:sp>
        <p:nvSpPr>
          <p:cNvPr id="93" name="Text 31"/>
          <p:cNvSpPr/>
          <p:nvPr/>
        </p:nvSpPr>
        <p:spPr>
          <a:xfrm>
            <a:off x="8182124" y="5838825"/>
            <a:ext cx="21488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제공 데이터셋 (dc_rental_data.csv)</a:t>
            </a:r>
            <a:endParaRPr lang="en-US" sz="900" dirty="0"/>
          </a:p>
        </p:txBody>
      </p:sp>
      <p:sp>
        <p:nvSpPr>
          <p:cNvPr id="94" name="Text 32"/>
          <p:cNvSpPr/>
          <p:nvPr/>
        </p:nvSpPr>
        <p:spPr>
          <a:xfrm>
            <a:off x="11229975" y="6191250"/>
            <a:ext cx="10515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2025-11-12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6720780" cy="4876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954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638300"/>
            <a:ext cx="6339780" cy="304606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9178" y="4838700"/>
            <a:ext cx="133350" cy="1333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0380" y="1066800"/>
            <a:ext cx="4480620" cy="4876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0880" y="1295400"/>
            <a:ext cx="142875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0880" y="1676400"/>
            <a:ext cx="4099620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5180" y="1838325"/>
            <a:ext cx="190500" cy="1714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2590800"/>
            <a:ext cx="4099620" cy="952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3695700"/>
            <a:ext cx="4099620" cy="952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0880" y="4800600"/>
            <a:ext cx="4099620" cy="952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77575" y="6553200"/>
            <a:ext cx="104775" cy="13335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머신러닝 모델 구축 및 성능 비교</a:t>
            </a:r>
            <a:endParaRPr lang="en-US" sz="2250" dirty="0"/>
          </a:p>
        </p:txBody>
      </p:sp>
      <p:sp>
        <p:nvSpPr>
          <p:cNvPr id="17" name="Text 1"/>
          <p:cNvSpPr/>
          <p:nvPr/>
        </p:nvSpPr>
        <p:spPr>
          <a:xfrm>
            <a:off x="876300" y="1257300"/>
            <a:ext cx="63397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성능 비교 (RMSLE)</a:t>
            </a:r>
            <a:endParaRPr lang="en-US" sz="1500" dirty="0"/>
          </a:p>
        </p:txBody>
      </p:sp>
      <p:sp>
        <p:nvSpPr>
          <p:cNvPr id="18" name="Text 2"/>
          <p:cNvSpPr/>
          <p:nvPr/>
        </p:nvSpPr>
        <p:spPr>
          <a:xfrm>
            <a:off x="-62478" y="4800600"/>
            <a:ext cx="76077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RMSLE (Root Mean Squared Logarithmic Error) 지표를 사용하여 모델 성능 평가</a:t>
            </a:r>
            <a:endParaRPr lang="en-US" sz="1050" dirty="0"/>
          </a:p>
        </p:txBody>
      </p:sp>
      <p:sp>
        <p:nvSpPr>
          <p:cNvPr id="19" name="Text 3"/>
          <p:cNvSpPr/>
          <p:nvPr/>
        </p:nvSpPr>
        <p:spPr>
          <a:xfrm>
            <a:off x="7778055" y="1257300"/>
            <a:ext cx="4099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분석 결과</a:t>
            </a:r>
            <a:endParaRPr lang="en-US" sz="1500" dirty="0"/>
          </a:p>
        </p:txBody>
      </p:sp>
      <p:sp>
        <p:nvSpPr>
          <p:cNvPr id="20" name="Text 4"/>
          <p:cNvSpPr/>
          <p:nvPr/>
        </p:nvSpPr>
        <p:spPr>
          <a:xfrm>
            <a:off x="7901880" y="1790700"/>
            <a:ext cx="38710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최적 모델: LightGBM</a:t>
            </a:r>
            <a:endParaRPr lang="en-US" sz="1350" dirty="0"/>
          </a:p>
        </p:txBody>
      </p:sp>
      <p:sp>
        <p:nvSpPr>
          <p:cNvPr id="21" name="Text 5"/>
          <p:cNvSpPr/>
          <p:nvPr/>
        </p:nvSpPr>
        <p:spPr>
          <a:xfrm>
            <a:off x="7635180" y="2095500"/>
            <a:ext cx="464522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RMSLE 값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0.316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으로 가장 낮음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7635180" y="27051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트리 기반 모델의优越성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7635180" y="2971800"/>
            <a:ext cx="38710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트리 기반 앙상블 모델(XGBRegressor, LGBMRegressor)이 선형 회귀 모델보다 우수한 성능을 보임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7635180" y="38100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선형 모델 성능</a:t>
            </a:r>
            <a:endParaRPr lang="en-US" sz="1200" dirty="0"/>
          </a:p>
        </p:txBody>
      </p:sp>
      <p:sp>
        <p:nvSpPr>
          <p:cNvPr id="25" name="Text 9"/>
          <p:cNvSpPr/>
          <p:nvPr/>
        </p:nvSpPr>
        <p:spPr>
          <a:xfrm>
            <a:off x="7635180" y="4076700"/>
            <a:ext cx="38710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원-핫 인코딩을 적용한 선형 회귀 모델은 RMSLE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0.589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를 기록</a:t>
            </a:r>
            <a:endParaRPr lang="en-US" sz="1200" dirty="0"/>
          </a:p>
        </p:txBody>
      </p:sp>
      <p:sp>
        <p:nvSpPr>
          <p:cNvPr id="26" name="Text 10"/>
          <p:cNvSpPr/>
          <p:nvPr/>
        </p:nvSpPr>
        <p:spPr>
          <a:xfrm>
            <a:off x="7635180" y="49149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향후 개선 방향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7635180" y="5181600"/>
            <a:ext cx="38710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LightGBM 모델의 하이퍼파라미터 튜닝을 통해 성능进一步 향상 가능</a:t>
            </a:r>
            <a:endParaRPr lang="en-US" sz="1200" dirty="0"/>
          </a:p>
        </p:txBody>
      </p:sp>
      <p:sp>
        <p:nvSpPr>
          <p:cNvPr id="28" name="Text 12"/>
          <p:cNvSpPr/>
          <p:nvPr/>
        </p:nvSpPr>
        <p:spPr>
          <a:xfrm>
            <a:off x="11220450" y="65151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15/20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1066800"/>
            <a:ext cx="1057275" cy="381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5" y="1181100"/>
            <a:ext cx="13335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125" y="1066800"/>
            <a:ext cx="123825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675" y="1181100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325" y="1066800"/>
            <a:ext cx="9144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025" y="1181100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1675" y="1066800"/>
            <a:ext cx="1114425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118110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8050" y="1066800"/>
            <a:ext cx="1381125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3475" y="1181100"/>
            <a:ext cx="1333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1125" y="1066800"/>
            <a:ext cx="1704975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1676400"/>
            <a:ext cx="5600700" cy="1257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1828800"/>
            <a:ext cx="476250" cy="4762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1933575"/>
            <a:ext cx="17145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2050" y="2524125"/>
            <a:ext cx="104775" cy="1333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3124200"/>
            <a:ext cx="5600700" cy="1485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3276600"/>
            <a:ext cx="476250" cy="4762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0088" y="3381375"/>
            <a:ext cx="142875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2050" y="4067175"/>
            <a:ext cx="133350" cy="1333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62050" y="4295775"/>
            <a:ext cx="133350" cy="1333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0300" y="1676400"/>
            <a:ext cx="5600700" cy="1447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62700" y="1828800"/>
            <a:ext cx="476250" cy="4762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05575" y="1933575"/>
            <a:ext cx="190500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91350" y="2714625"/>
            <a:ext cx="133350" cy="1333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10300" y="3314700"/>
            <a:ext cx="5600700" cy="14859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62700" y="3467100"/>
            <a:ext cx="476250" cy="47625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15100" y="3571875"/>
            <a:ext cx="171450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91350" y="4057650"/>
            <a:ext cx="133350" cy="13335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91350" y="4286250"/>
            <a:ext cx="133350" cy="13335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450" y="5067300"/>
            <a:ext cx="133350" cy="13335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077575" y="6553200"/>
            <a:ext cx="104775" cy="13335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데이터 전처리</a:t>
            </a:r>
            <a:endParaRPr lang="en-US" sz="2250" dirty="0"/>
          </a:p>
        </p:txBody>
      </p:sp>
      <p:sp>
        <p:nvSpPr>
          <p:cNvPr id="36" name="Text 1"/>
          <p:cNvSpPr/>
          <p:nvPr/>
        </p:nvSpPr>
        <p:spPr>
          <a:xfrm>
            <a:off x="1638300" y="1066800"/>
            <a:ext cx="126873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원본 데이터</a:t>
            </a:r>
            <a:endParaRPr lang="en-US" sz="1200" dirty="0"/>
          </a:p>
        </p:txBody>
      </p:sp>
      <p:sp>
        <p:nvSpPr>
          <p:cNvPr id="37" name="Text 2"/>
          <p:cNvSpPr/>
          <p:nvPr/>
        </p:nvSpPr>
        <p:spPr>
          <a:xfrm>
            <a:off x="3057525" y="1066800"/>
            <a:ext cx="14859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파생 변수 생성</a:t>
            </a:r>
            <a:endParaRPr lang="en-US" sz="1200" dirty="0"/>
          </a:p>
        </p:txBody>
      </p:sp>
      <p:sp>
        <p:nvSpPr>
          <p:cNvPr id="38" name="Text 3"/>
          <p:cNvSpPr/>
          <p:nvPr/>
        </p:nvSpPr>
        <p:spPr>
          <a:xfrm>
            <a:off x="4657725" y="1066800"/>
            <a:ext cx="914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2410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로그 변환</a:t>
            </a:r>
            <a:endParaRPr lang="en-US" sz="1200" dirty="0"/>
          </a:p>
        </p:txBody>
      </p:sp>
      <p:sp>
        <p:nvSpPr>
          <p:cNvPr id="39" name="Text 4"/>
          <p:cNvSpPr/>
          <p:nvPr/>
        </p:nvSpPr>
        <p:spPr>
          <a:xfrm>
            <a:off x="5934075" y="1066800"/>
            <a:ext cx="133731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원-핫 인코딩</a:t>
            </a:r>
            <a:endParaRPr lang="en-US" sz="1200" dirty="0"/>
          </a:p>
        </p:txBody>
      </p:sp>
      <p:sp>
        <p:nvSpPr>
          <p:cNvPr id="40" name="Text 5"/>
          <p:cNvSpPr/>
          <p:nvPr/>
        </p:nvSpPr>
        <p:spPr>
          <a:xfrm>
            <a:off x="7410450" y="1066800"/>
            <a:ext cx="16573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7E22C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불필요 컬럼 제거</a:t>
            </a:r>
            <a:endParaRPr lang="en-US" sz="1200" dirty="0"/>
          </a:p>
        </p:txBody>
      </p:sp>
      <p:sp>
        <p:nvSpPr>
          <p:cNvPr id="41" name="Text 6"/>
          <p:cNvSpPr/>
          <p:nvPr/>
        </p:nvSpPr>
        <p:spPr>
          <a:xfrm>
            <a:off x="9153525" y="1066800"/>
            <a:ext cx="204597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6653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전처리ed 데이터</a:t>
            </a:r>
            <a:endParaRPr lang="en-US" sz="1200" dirty="0"/>
          </a:p>
        </p:txBody>
      </p:sp>
      <p:sp>
        <p:nvSpPr>
          <p:cNvPr id="42" name="Text 7"/>
          <p:cNvSpPr/>
          <p:nvPr/>
        </p:nvSpPr>
        <p:spPr>
          <a:xfrm>
            <a:off x="1162050" y="18288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파생 변수 생성</a:t>
            </a:r>
            <a:endParaRPr lang="en-US" sz="1350" dirty="0"/>
          </a:p>
        </p:txBody>
      </p:sp>
      <p:sp>
        <p:nvSpPr>
          <p:cNvPr id="43" name="Text 8"/>
          <p:cNvSpPr/>
          <p:nvPr/>
        </p:nvSpPr>
        <p:spPr>
          <a:xfrm>
            <a:off x="1162050" y="2133600"/>
            <a:ext cx="56007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datetime 변수에서 year, month, day, hour과 같은 시간 관련 파생 변수를 추출</a:t>
            </a:r>
            <a:endParaRPr lang="en-US" sz="1050" dirty="0"/>
          </a:p>
        </p:txBody>
      </p:sp>
      <p:sp>
        <p:nvSpPr>
          <p:cNvPr id="44" name="Text 9"/>
          <p:cNvSpPr/>
          <p:nvPr/>
        </p:nvSpPr>
        <p:spPr>
          <a:xfrm>
            <a:off x="1343025" y="2400300"/>
            <a:ext cx="44862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시간적 요인이 자전거 대여 수요에 미치는 영향을 모델이 더 잘 학습할 수 있도록 함</a:t>
            </a:r>
            <a:endParaRPr lang="en-US" sz="1050" dirty="0"/>
          </a:p>
        </p:txBody>
      </p:sp>
      <p:sp>
        <p:nvSpPr>
          <p:cNvPr id="45" name="Text 10"/>
          <p:cNvSpPr/>
          <p:nvPr/>
        </p:nvSpPr>
        <p:spPr>
          <a:xfrm>
            <a:off x="1162050" y="32766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목표 변수 로그 변환</a:t>
            </a:r>
            <a:endParaRPr lang="en-US" sz="1350" dirty="0"/>
          </a:p>
        </p:txBody>
      </p:sp>
      <p:sp>
        <p:nvSpPr>
          <p:cNvPr id="46" name="Text 11"/>
          <p:cNvSpPr/>
          <p:nvPr/>
        </p:nvSpPr>
        <p:spPr>
          <a:xfrm>
            <a:off x="1162050" y="3581400"/>
            <a:ext cx="46672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count 변수의 분포를 확인한 결과 0에서 200 사이에 데이터가 집중된 왜곡된 형태를 보임</a:t>
            </a:r>
            <a:endParaRPr lang="en-US" sz="1050" dirty="0"/>
          </a:p>
        </p:txBody>
      </p:sp>
      <p:sp>
        <p:nvSpPr>
          <p:cNvPr id="47" name="Text 12"/>
          <p:cNvSpPr/>
          <p:nvPr/>
        </p:nvSpPr>
        <p:spPr>
          <a:xfrm>
            <a:off x="1371600" y="4038600"/>
            <a:ext cx="50634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np.log1p() 함수를 사용하여 로그 변환을 수행하여 정규 분포에 가깝게 만듦</a:t>
            </a:r>
            <a:endParaRPr lang="en-US" sz="1050" dirty="0"/>
          </a:p>
        </p:txBody>
      </p:sp>
      <p:sp>
        <p:nvSpPr>
          <p:cNvPr id="48" name="Text 13"/>
          <p:cNvSpPr/>
          <p:nvPr/>
        </p:nvSpPr>
        <p:spPr>
          <a:xfrm>
            <a:off x="1371600" y="4267200"/>
            <a:ext cx="41719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예측 후에는 np.expm1() 함수를 사용하여 원래 스케일로 복원</a:t>
            </a:r>
            <a:endParaRPr lang="en-US" sz="1050" dirty="0"/>
          </a:p>
        </p:txBody>
      </p:sp>
      <p:sp>
        <p:nvSpPr>
          <p:cNvPr id="49" name="Text 14"/>
          <p:cNvSpPr/>
          <p:nvPr/>
        </p:nvSpPr>
        <p:spPr>
          <a:xfrm>
            <a:off x="6991350" y="18288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범주형 변수 원-핫 인코딩</a:t>
            </a:r>
            <a:endParaRPr lang="en-US" sz="1350" dirty="0"/>
          </a:p>
        </p:txBody>
      </p:sp>
      <p:sp>
        <p:nvSpPr>
          <p:cNvPr id="50" name="Text 15"/>
          <p:cNvSpPr/>
          <p:nvPr/>
        </p:nvSpPr>
        <p:spPr>
          <a:xfrm>
            <a:off x="6991350" y="2133600"/>
            <a:ext cx="46672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year, month, hour, holiday, workingday, season, weather와 같은 범주형 변수에 원-핫 인코딩 적용</a:t>
            </a:r>
            <a:endParaRPr lang="en-US" sz="1050" dirty="0"/>
          </a:p>
        </p:txBody>
      </p:sp>
      <p:sp>
        <p:nvSpPr>
          <p:cNvPr id="51" name="Text 16"/>
          <p:cNvSpPr/>
          <p:nvPr/>
        </p:nvSpPr>
        <p:spPr>
          <a:xfrm>
            <a:off x="7200900" y="2590800"/>
            <a:ext cx="4457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선형 회귀 모델에 숫자형으로 표현된 카테고리형 데이터를 그대로 사용할 경우 잘못된 가중치를 부여할 수 있음</a:t>
            </a:r>
            <a:endParaRPr lang="en-US" sz="1050" dirty="0"/>
          </a:p>
        </p:txBody>
      </p:sp>
      <p:sp>
        <p:nvSpPr>
          <p:cNvPr id="52" name="Text 17"/>
          <p:cNvSpPr/>
          <p:nvPr/>
        </p:nvSpPr>
        <p:spPr>
          <a:xfrm>
            <a:off x="6991350" y="34671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불필요한 컬럼 제거</a:t>
            </a:r>
            <a:endParaRPr lang="en-US" sz="1350" dirty="0"/>
          </a:p>
        </p:txBody>
      </p:sp>
      <p:sp>
        <p:nvSpPr>
          <p:cNvPr id="53" name="Text 18"/>
          <p:cNvSpPr/>
          <p:nvPr/>
        </p:nvSpPr>
        <p:spPr>
          <a:xfrm>
            <a:off x="6991350" y="3771900"/>
            <a:ext cx="56007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datetime, casual, registered 컬럼은 모델 학습에서 제외</a:t>
            </a:r>
            <a:endParaRPr lang="en-US" sz="1050" dirty="0"/>
          </a:p>
        </p:txBody>
      </p:sp>
      <p:sp>
        <p:nvSpPr>
          <p:cNvPr id="54" name="Text 19"/>
          <p:cNvSpPr/>
          <p:nvPr/>
        </p:nvSpPr>
        <p:spPr>
          <a:xfrm>
            <a:off x="7200900" y="4038600"/>
            <a:ext cx="2697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datetime: 이미 파생 변수로 추출되었음</a:t>
            </a:r>
            <a:endParaRPr lang="en-US" sz="1050" dirty="0"/>
          </a:p>
        </p:txBody>
      </p:sp>
      <p:sp>
        <p:nvSpPr>
          <p:cNvPr id="55" name="Text 20"/>
          <p:cNvSpPr/>
          <p:nvPr/>
        </p:nvSpPr>
        <p:spPr>
          <a:xfrm>
            <a:off x="7200900" y="4267200"/>
            <a:ext cx="4457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casual, registered: count와 직접적인 관련이 있음 (casual + registered = count)</a:t>
            </a:r>
            <a:endParaRPr lang="en-US" sz="1050" dirty="0"/>
          </a:p>
        </p:txBody>
      </p:sp>
      <p:sp>
        <p:nvSpPr>
          <p:cNvPr id="56" name="Text 21"/>
          <p:cNvSpPr/>
          <p:nvPr/>
        </p:nvSpPr>
        <p:spPr>
          <a:xfrm>
            <a:off x="381000" y="50292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적절한 데이터 전처리는 모델의 예측 성능을 향상시키는 데 필수적입니다</a:t>
            </a:r>
            <a:endParaRPr lang="en-US" sz="1050" dirty="0"/>
          </a:p>
        </p:txBody>
      </p:sp>
      <p:sp>
        <p:nvSpPr>
          <p:cNvPr id="57" name="Text 22"/>
          <p:cNvSpPr/>
          <p:nvPr/>
        </p:nvSpPr>
        <p:spPr>
          <a:xfrm>
            <a:off x="11220450" y="65151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14/20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7493050" cy="1638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954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676400"/>
            <a:ext cx="3429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1800225"/>
            <a:ext cx="1905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3650" y="1676400"/>
            <a:ext cx="28575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9850" y="1800225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2895600"/>
            <a:ext cx="7493050" cy="2286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3124200"/>
            <a:ext cx="142875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3505200"/>
            <a:ext cx="32385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" y="3629025"/>
            <a:ext cx="1714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03650" y="3505200"/>
            <a:ext cx="2667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79850" y="3629025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1500" y="4343400"/>
            <a:ext cx="28575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" y="4467225"/>
            <a:ext cx="13335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03650" y="4343400"/>
            <a:ext cx="3048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79850" y="446722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64550" y="1066800"/>
            <a:ext cx="3746450" cy="1828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64550" y="3086100"/>
            <a:ext cx="3746450" cy="2362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55050" y="3314700"/>
            <a:ext cx="238125" cy="190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55050" y="36957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55050" y="4000500"/>
            <a:ext cx="1143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55050" y="430530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55050" y="4610100"/>
            <a:ext cx="13335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255050" y="4914900"/>
            <a:ext cx="1905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서울시 따릉이 이용 패턴 분석</a:t>
            </a:r>
            <a:endParaRPr lang="en-US" sz="2250" dirty="0"/>
          </a:p>
        </p:txBody>
      </p:sp>
      <p:sp>
        <p:nvSpPr>
          <p:cNvPr id="30" name="Text 1"/>
          <p:cNvSpPr/>
          <p:nvPr/>
        </p:nvSpPr>
        <p:spPr>
          <a:xfrm>
            <a:off x="876300" y="1257300"/>
            <a:ext cx="7112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시간대별 이용 패턴</a:t>
            </a:r>
            <a:endParaRPr lang="en-US" sz="1500" dirty="0"/>
          </a:p>
        </p:txBody>
      </p:sp>
      <p:sp>
        <p:nvSpPr>
          <p:cNvPr id="31" name="Text 2"/>
          <p:cNvSpPr/>
          <p:nvPr/>
        </p:nvSpPr>
        <p:spPr>
          <a:xfrm>
            <a:off x="1028700" y="1638300"/>
            <a:ext cx="3022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피크 시간</a:t>
            </a:r>
            <a:endParaRPr lang="en-US" sz="1200" dirty="0"/>
          </a:p>
        </p:txBody>
      </p:sp>
      <p:sp>
        <p:nvSpPr>
          <p:cNvPr id="32" name="Text 3"/>
          <p:cNvSpPr/>
          <p:nvPr/>
        </p:nvSpPr>
        <p:spPr>
          <a:xfrm>
            <a:off x="1028700" y="1905000"/>
            <a:ext cx="3022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오전 </a:t>
            </a:r>
            <a:r>
              <a:rPr lang="en-US" sz="1020" dirty="0">
                <a:solidFill>
                  <a:srgbClr val="FFFFFF"/>
                </a:solidFill>
                <a:highlight>
                  <a:srgbClr val="FF980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7-9시</a:t>
            </a: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대여 많고 반납 적음 (자전거 부족), 오후 </a:t>
            </a:r>
            <a:r>
              <a:rPr lang="en-US" sz="1020" dirty="0">
                <a:solidFill>
                  <a:srgbClr val="FFFFFF"/>
                </a:solidFill>
                <a:highlight>
                  <a:srgbClr val="FF980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5-7시</a:t>
            </a: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반납 많고 대여 적음 (자전거 과잉)</a:t>
            </a:r>
            <a:endParaRPr lang="en-US" sz="1050" dirty="0"/>
          </a:p>
        </p:txBody>
      </p:sp>
      <p:sp>
        <p:nvSpPr>
          <p:cNvPr id="33" name="Text 4"/>
          <p:cNvSpPr/>
          <p:nvPr/>
        </p:nvSpPr>
        <p:spPr>
          <a:xfrm>
            <a:off x="4603700" y="1638300"/>
            <a:ext cx="30798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주중 vs 주말</a:t>
            </a:r>
            <a:endParaRPr lang="en-US" sz="1200" dirty="0"/>
          </a:p>
        </p:txBody>
      </p:sp>
      <p:sp>
        <p:nvSpPr>
          <p:cNvPr id="34" name="Text 5"/>
          <p:cNvSpPr/>
          <p:nvPr/>
        </p:nvSpPr>
        <p:spPr>
          <a:xfrm>
            <a:off x="4603700" y="1905000"/>
            <a:ext cx="369581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평일: 필수이동수단으로 통근 중심, 출퇴근 시간대 집중</a:t>
            </a:r>
            <a:endParaRPr lang="en-US" sz="1050" dirty="0"/>
          </a:p>
        </p:txBody>
      </p:sp>
      <p:sp>
        <p:nvSpPr>
          <p:cNvPr id="35" name="Text 6"/>
          <p:cNvSpPr/>
          <p:nvPr/>
        </p:nvSpPr>
        <p:spPr>
          <a:xfrm>
            <a:off x="4603700" y="2133600"/>
            <a:ext cx="307984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주말: 레저/여가이용, 오전부터 오후 전반에 걸쳐 고른 패턴</a:t>
            </a:r>
            <a:endParaRPr lang="en-US" sz="1050" dirty="0"/>
          </a:p>
        </p:txBody>
      </p:sp>
      <p:sp>
        <p:nvSpPr>
          <p:cNvPr id="36" name="Text 7"/>
          <p:cNvSpPr/>
          <p:nvPr/>
        </p:nvSpPr>
        <p:spPr>
          <a:xfrm>
            <a:off x="828675" y="3086100"/>
            <a:ext cx="7112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지역별 자전거 불균형</a:t>
            </a:r>
            <a:endParaRPr lang="en-US" sz="1500" dirty="0"/>
          </a:p>
        </p:txBody>
      </p:sp>
      <p:sp>
        <p:nvSpPr>
          <p:cNvPr id="37" name="Text 8"/>
          <p:cNvSpPr/>
          <p:nvPr/>
        </p:nvSpPr>
        <p:spPr>
          <a:xfrm>
            <a:off x="1009650" y="3467100"/>
            <a:ext cx="25717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주거지 대여소</a:t>
            </a:r>
            <a:endParaRPr lang="en-US" sz="1200" dirty="0"/>
          </a:p>
        </p:txBody>
      </p:sp>
      <p:sp>
        <p:nvSpPr>
          <p:cNvPr id="38" name="Text 9"/>
          <p:cNvSpPr/>
          <p:nvPr/>
        </p:nvSpPr>
        <p:spPr>
          <a:xfrm>
            <a:off x="1009650" y="3733800"/>
            <a:ext cx="3086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출근시간: </a:t>
            </a:r>
            <a:r>
              <a:rPr lang="en-US" sz="1050" dirty="0">
                <a:solidFill>
                  <a:srgbClr val="EF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부족 </a:t>
            </a: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퇴근시간: </a:t>
            </a:r>
            <a:r>
              <a:rPr lang="en-US" sz="1050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과잉</a:t>
            </a:r>
            <a:endParaRPr lang="en-US" sz="1050" dirty="0"/>
          </a:p>
        </p:txBody>
      </p:sp>
      <p:sp>
        <p:nvSpPr>
          <p:cNvPr id="39" name="Text 10"/>
          <p:cNvSpPr/>
          <p:nvPr/>
        </p:nvSpPr>
        <p:spPr>
          <a:xfrm>
            <a:off x="1009650" y="3962400"/>
            <a:ext cx="3086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ex) 홍대입구역 2번 출구 (주거지 인근)</a:t>
            </a:r>
            <a:endParaRPr lang="en-US" sz="1050" dirty="0"/>
          </a:p>
        </p:txBody>
      </p:sp>
      <p:sp>
        <p:nvSpPr>
          <p:cNvPr id="40" name="Text 11"/>
          <p:cNvSpPr/>
          <p:nvPr/>
        </p:nvSpPr>
        <p:spPr>
          <a:xfrm>
            <a:off x="4584650" y="3467100"/>
            <a:ext cx="25717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업무지구 대여소</a:t>
            </a:r>
            <a:endParaRPr lang="en-US" sz="1200" dirty="0"/>
          </a:p>
        </p:txBody>
      </p:sp>
      <p:sp>
        <p:nvSpPr>
          <p:cNvPr id="41" name="Text 12"/>
          <p:cNvSpPr/>
          <p:nvPr/>
        </p:nvSpPr>
        <p:spPr>
          <a:xfrm>
            <a:off x="4584650" y="3733800"/>
            <a:ext cx="3086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출근시간: </a:t>
            </a:r>
            <a:r>
              <a:rPr lang="en-US" sz="1050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과잉 </a:t>
            </a: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퇴근시간: </a:t>
            </a:r>
            <a:r>
              <a:rPr lang="en-US" sz="1050" dirty="0">
                <a:solidFill>
                  <a:srgbClr val="EF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부족</a:t>
            </a:r>
            <a:endParaRPr lang="en-US" sz="1050" dirty="0"/>
          </a:p>
        </p:txBody>
      </p:sp>
      <p:sp>
        <p:nvSpPr>
          <p:cNvPr id="42" name="Text 13"/>
          <p:cNvSpPr/>
          <p:nvPr/>
        </p:nvSpPr>
        <p:spPr>
          <a:xfrm>
            <a:off x="4584650" y="3962400"/>
            <a:ext cx="3086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ex) 대방역 6번 출구 (회사 인근)</a:t>
            </a:r>
            <a:endParaRPr lang="en-US" sz="1050" dirty="0"/>
          </a:p>
        </p:txBody>
      </p:sp>
      <p:sp>
        <p:nvSpPr>
          <p:cNvPr id="43" name="Text 14"/>
          <p:cNvSpPr/>
          <p:nvPr/>
        </p:nvSpPr>
        <p:spPr>
          <a:xfrm>
            <a:off x="971550" y="4305300"/>
            <a:ext cx="25812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전철/버스 인근 대여소</a:t>
            </a:r>
            <a:endParaRPr lang="en-US" sz="1200" dirty="0"/>
          </a:p>
        </p:txBody>
      </p:sp>
      <p:sp>
        <p:nvSpPr>
          <p:cNvPr id="44" name="Text 15"/>
          <p:cNvSpPr/>
          <p:nvPr/>
        </p:nvSpPr>
        <p:spPr>
          <a:xfrm>
            <a:off x="971550" y="4572000"/>
            <a:ext cx="30975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높은 이용량을 보임. 불균형은 상대적으로 적음</a:t>
            </a:r>
            <a:endParaRPr lang="en-US" sz="1050" dirty="0"/>
          </a:p>
        </p:txBody>
      </p:sp>
      <p:sp>
        <p:nvSpPr>
          <p:cNvPr id="45" name="Text 16"/>
          <p:cNvSpPr/>
          <p:nvPr/>
        </p:nvSpPr>
        <p:spPr>
          <a:xfrm>
            <a:off x="971550" y="4800600"/>
            <a:ext cx="30975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대중교통 연계 수단으로서의 역할</a:t>
            </a:r>
            <a:endParaRPr lang="en-US" sz="1050" dirty="0"/>
          </a:p>
        </p:txBody>
      </p:sp>
      <p:sp>
        <p:nvSpPr>
          <p:cNvPr id="46" name="Text 17"/>
          <p:cNvSpPr/>
          <p:nvPr/>
        </p:nvSpPr>
        <p:spPr>
          <a:xfrm>
            <a:off x="4622750" y="4305300"/>
            <a:ext cx="2628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고지대/저지대</a:t>
            </a:r>
            <a:endParaRPr lang="en-US" sz="1200" dirty="0"/>
          </a:p>
        </p:txBody>
      </p:sp>
      <p:sp>
        <p:nvSpPr>
          <p:cNvPr id="47" name="Text 18"/>
          <p:cNvSpPr/>
          <p:nvPr/>
        </p:nvSpPr>
        <p:spPr>
          <a:xfrm>
            <a:off x="4622750" y="4572000"/>
            <a:ext cx="31546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고지대: 대여 많고 반납 거의 없음 (자전거 고갈)</a:t>
            </a:r>
            <a:endParaRPr lang="en-US" sz="1050" dirty="0"/>
          </a:p>
        </p:txBody>
      </p:sp>
      <p:sp>
        <p:nvSpPr>
          <p:cNvPr id="48" name="Text 19"/>
          <p:cNvSpPr/>
          <p:nvPr/>
        </p:nvSpPr>
        <p:spPr>
          <a:xfrm>
            <a:off x="4622750" y="4800600"/>
            <a:ext cx="31546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저지대: 반납 많음 (자전거 과잉)</a:t>
            </a:r>
            <a:endParaRPr lang="en-US" sz="1050" dirty="0"/>
          </a:p>
        </p:txBody>
      </p:sp>
      <p:sp>
        <p:nvSpPr>
          <p:cNvPr id="49" name="Text 20"/>
          <p:cNvSpPr/>
          <p:nvPr/>
        </p:nvSpPr>
        <p:spPr>
          <a:xfrm>
            <a:off x="8607475" y="3276600"/>
            <a:ext cx="33654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패턴에 영향을 주는 요인</a:t>
            </a:r>
            <a:endParaRPr lang="en-US" sz="1500" dirty="0"/>
          </a:p>
        </p:txBody>
      </p:sp>
      <p:sp>
        <p:nvSpPr>
          <p:cNvPr id="50" name="Text 21"/>
          <p:cNvSpPr/>
          <p:nvPr/>
        </p:nvSpPr>
        <p:spPr>
          <a:xfrm>
            <a:off x="8483650" y="3657600"/>
            <a:ext cx="27546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온도, 체감온도는 대여량과 </a:t>
            </a:r>
            <a:r>
              <a:rPr lang="en-US" sz="105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양의 상관관계</a:t>
            </a:r>
            <a:endParaRPr lang="en-US" sz="1050" dirty="0"/>
          </a:p>
        </p:txBody>
      </p:sp>
      <p:sp>
        <p:nvSpPr>
          <p:cNvPr id="51" name="Text 22"/>
          <p:cNvSpPr/>
          <p:nvPr/>
        </p:nvSpPr>
        <p:spPr>
          <a:xfrm>
            <a:off x="8445550" y="3962400"/>
            <a:ext cx="25603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습도는 상대적으로 </a:t>
            </a:r>
            <a:r>
              <a:rPr lang="en-US" sz="1050" dirty="0">
                <a:solidFill>
                  <a:srgbClr val="EF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약한 음의 상관관계</a:t>
            </a:r>
            <a:endParaRPr lang="en-US" sz="1050" dirty="0"/>
          </a:p>
        </p:txBody>
      </p:sp>
      <p:sp>
        <p:nvSpPr>
          <p:cNvPr id="52" name="Text 23"/>
          <p:cNvSpPr/>
          <p:nvPr/>
        </p:nvSpPr>
        <p:spPr>
          <a:xfrm>
            <a:off x="8483650" y="4267200"/>
            <a:ext cx="24117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풍속은 대여량과의 선형 관계가 미미</a:t>
            </a:r>
            <a:endParaRPr lang="en-US" sz="1050" dirty="0"/>
          </a:p>
        </p:txBody>
      </p:sp>
      <p:sp>
        <p:nvSpPr>
          <p:cNvPr id="53" name="Text 24"/>
          <p:cNvSpPr/>
          <p:nvPr/>
        </p:nvSpPr>
        <p:spPr>
          <a:xfrm>
            <a:off x="8464600" y="4572000"/>
            <a:ext cx="23888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계절성: 4월부터 10월까지가 </a:t>
            </a:r>
            <a:r>
              <a:rPr lang="en-US" sz="105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성수기</a:t>
            </a:r>
            <a:endParaRPr lang="en-US" sz="1050" dirty="0"/>
          </a:p>
        </p:txBody>
      </p:sp>
      <p:sp>
        <p:nvSpPr>
          <p:cNvPr id="54" name="Text 25"/>
          <p:cNvSpPr/>
          <p:nvPr/>
        </p:nvSpPr>
        <p:spPr>
          <a:xfrm>
            <a:off x="8521750" y="4876800"/>
            <a:ext cx="3098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산업지역, 상업지역, 거주지역 분포에 따라 이용 패턴 차이</a:t>
            </a:r>
            <a:endParaRPr lang="en-US" sz="1050" dirty="0"/>
          </a:p>
        </p:txBody>
      </p:sp>
      <p:sp>
        <p:nvSpPr>
          <p:cNvPr id="55" name="Text 26"/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9/12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343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5600700" cy="4876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2192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13335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752600"/>
            <a:ext cx="5295900" cy="1295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19050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3200400"/>
            <a:ext cx="5295900" cy="1295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3352800"/>
            <a:ext cx="1143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4648200"/>
            <a:ext cx="5295900" cy="990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48006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66800"/>
            <a:ext cx="5600700" cy="4876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2700" y="12192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7475" y="1333500"/>
            <a:ext cx="1714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2700" y="1714500"/>
            <a:ext cx="5295900" cy="1028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1828800"/>
            <a:ext cx="3048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43675" y="1885950"/>
            <a:ext cx="171450" cy="190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62700" y="2895600"/>
            <a:ext cx="5295900" cy="12573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0" y="3009900"/>
            <a:ext cx="3048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72250" y="3067050"/>
            <a:ext cx="11430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62700" y="4305300"/>
            <a:ext cx="5295900" cy="14859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77000" y="4419600"/>
            <a:ext cx="3048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53200" y="4476750"/>
            <a:ext cx="152400" cy="190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1000" y="6134100"/>
            <a:ext cx="11430000" cy="1828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3400" y="6286500"/>
            <a:ext cx="381000" cy="3810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7700" y="640080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3400" y="6819900"/>
            <a:ext cx="228600" cy="3048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1500" y="6905625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210300" y="6819900"/>
            <a:ext cx="171450" cy="3048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248400" y="6905625"/>
            <a:ext cx="95250" cy="152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33400" y="7315200"/>
            <a:ext cx="11125200" cy="4953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47700" y="7429500"/>
            <a:ext cx="171450" cy="2667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077575" y="8039100"/>
            <a:ext cx="104775" cy="13335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서울시 따릉이 데이터 EDA 분석 결과</a:t>
            </a:r>
            <a:endParaRPr lang="en-US" sz="2250" dirty="0"/>
          </a:p>
        </p:txBody>
      </p:sp>
      <p:sp>
        <p:nvSpPr>
          <p:cNvPr id="36" name="Text 1"/>
          <p:cNvSpPr/>
          <p:nvPr/>
        </p:nvSpPr>
        <p:spPr>
          <a:xfrm>
            <a:off x="1028700" y="1276350"/>
            <a:ext cx="1097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 패턴</a:t>
            </a:r>
            <a:endParaRPr lang="en-US" sz="1500" dirty="0"/>
          </a:p>
        </p:txBody>
      </p:sp>
      <p:sp>
        <p:nvSpPr>
          <p:cNvPr id="37" name="Text 2"/>
          <p:cNvSpPr/>
          <p:nvPr/>
        </p:nvSpPr>
        <p:spPr>
          <a:xfrm>
            <a:off x="876300" y="18669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중심 패턴</a:t>
            </a:r>
            <a:endParaRPr lang="en-US" sz="1200" dirty="0"/>
          </a:p>
        </p:txBody>
      </p:sp>
      <p:sp>
        <p:nvSpPr>
          <p:cNvPr id="38" name="Text 3"/>
          <p:cNvSpPr/>
          <p:nvPr/>
        </p:nvSpPr>
        <p:spPr>
          <a:xfrm>
            <a:off x="685800" y="21717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출근 시간 </a:t>
            </a:r>
            <a:r>
              <a:rPr lang="en-US" sz="120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7–9시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급상승</a:t>
            </a:r>
            <a:endParaRPr lang="en-US" sz="1200" dirty="0"/>
          </a:p>
        </p:txBody>
      </p:sp>
      <p:sp>
        <p:nvSpPr>
          <p:cNvPr id="39" name="Text 4"/>
          <p:cNvSpPr/>
          <p:nvPr/>
        </p:nvSpPr>
        <p:spPr>
          <a:xfrm>
            <a:off x="685800" y="24384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퇴근 시간 </a:t>
            </a:r>
            <a:r>
              <a:rPr lang="en-US" sz="120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18–21시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회복</a:t>
            </a:r>
            <a:endParaRPr lang="en-US" sz="1200" dirty="0"/>
          </a:p>
        </p:txBody>
      </p:sp>
      <p:sp>
        <p:nvSpPr>
          <p:cNvPr id="40" name="Text 5"/>
          <p:cNvSpPr/>
          <p:nvPr/>
        </p:nvSpPr>
        <p:spPr>
          <a:xfrm>
            <a:off x="685800" y="27051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고도의 </a:t>
            </a: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-workingday 패턴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감지</a:t>
            </a:r>
            <a:endParaRPr lang="en-US" sz="1200" dirty="0"/>
          </a:p>
        </p:txBody>
      </p:sp>
      <p:sp>
        <p:nvSpPr>
          <p:cNvPr id="41" name="Text 6"/>
          <p:cNvSpPr/>
          <p:nvPr/>
        </p:nvSpPr>
        <p:spPr>
          <a:xfrm>
            <a:off x="838200" y="33147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수요 차별</a:t>
            </a:r>
            <a:endParaRPr lang="en-US" sz="1200" dirty="0"/>
          </a:p>
        </p:txBody>
      </p:sp>
      <p:sp>
        <p:nvSpPr>
          <p:cNvPr id="42" name="Text 7"/>
          <p:cNvSpPr/>
          <p:nvPr/>
        </p:nvSpPr>
        <p:spPr>
          <a:xfrm>
            <a:off x="685800" y="36195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주말에도 대여 수요 유지</a:t>
            </a:r>
            <a:endParaRPr lang="en-US" sz="1200" dirty="0"/>
          </a:p>
        </p:txBody>
      </p:sp>
      <p:sp>
        <p:nvSpPr>
          <p:cNvPr id="43" name="Text 8"/>
          <p:cNvSpPr/>
          <p:nvPr/>
        </p:nvSpPr>
        <p:spPr>
          <a:xfrm>
            <a:off x="685800" y="38862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 대여율 </a:t>
            </a:r>
            <a:r>
              <a:rPr lang="en-US" sz="1200" b="1" dirty="0">
                <a:solidFill>
                  <a:srgbClr val="CA8A0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30~40% 높음</a:t>
            </a:r>
            <a:endParaRPr lang="en-US" sz="1200" dirty="0"/>
          </a:p>
        </p:txBody>
      </p:sp>
      <p:sp>
        <p:nvSpPr>
          <p:cNvPr id="44" name="Text 9"/>
          <p:cNvSpPr/>
          <p:nvPr/>
        </p:nvSpPr>
        <p:spPr>
          <a:xfrm>
            <a:off x="685800" y="41529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도시 구조의 </a:t>
            </a: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"필수 이동성" 비중 높음</a:t>
            </a:r>
            <a:endParaRPr lang="en-US" sz="1200" dirty="0"/>
          </a:p>
        </p:txBody>
      </p:sp>
      <p:sp>
        <p:nvSpPr>
          <p:cNvPr id="45" name="Text 10"/>
          <p:cNvSpPr/>
          <p:nvPr/>
        </p:nvSpPr>
        <p:spPr>
          <a:xfrm>
            <a:off x="876300" y="4762500"/>
            <a:ext cx="10744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200" dirty="0"/>
          </a:p>
        </p:txBody>
      </p:sp>
      <p:sp>
        <p:nvSpPr>
          <p:cNvPr id="46" name="Text 11"/>
          <p:cNvSpPr/>
          <p:nvPr/>
        </p:nvSpPr>
        <p:spPr>
          <a:xfrm>
            <a:off x="647700" y="5067300"/>
            <a:ext cx="5067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Washing D.C. 대비 출퇴근 대기 시간 패턴은 </a:t>
            </a: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더 명확하고 일관성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을 보이며, 7~8시/18~19시 패턴을 보임</a:t>
            </a:r>
            <a:endParaRPr lang="en-US" sz="1200" dirty="0"/>
          </a:p>
        </p:txBody>
      </p:sp>
      <p:sp>
        <p:nvSpPr>
          <p:cNvPr id="47" name="Text 12"/>
          <p:cNvSpPr/>
          <p:nvPr/>
        </p:nvSpPr>
        <p:spPr>
          <a:xfrm>
            <a:off x="6858000" y="1276350"/>
            <a:ext cx="25031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 기반 특성 (POI 영향)</a:t>
            </a:r>
            <a:endParaRPr lang="en-US" sz="1500" dirty="0"/>
          </a:p>
        </p:txBody>
      </p:sp>
      <p:sp>
        <p:nvSpPr>
          <p:cNvPr id="48" name="Text 13"/>
          <p:cNvSpPr/>
          <p:nvPr/>
        </p:nvSpPr>
        <p:spPr>
          <a:xfrm>
            <a:off x="6858000" y="1866900"/>
            <a:ext cx="1508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학교 및 대학교 주변</a:t>
            </a:r>
            <a:endParaRPr lang="en-US" sz="1200" dirty="0"/>
          </a:p>
        </p:txBody>
      </p:sp>
      <p:sp>
        <p:nvSpPr>
          <p:cNvPr id="49" name="Text 14"/>
          <p:cNvSpPr/>
          <p:nvPr/>
        </p:nvSpPr>
        <p:spPr>
          <a:xfrm>
            <a:off x="6667500" y="21717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오전/오후 수요가 뚜렷하게 두드러짐 (교ë충 시간적 차이)</a:t>
            </a:r>
            <a:endParaRPr lang="en-US" sz="1200" dirty="0"/>
          </a:p>
        </p:txBody>
      </p:sp>
      <p:sp>
        <p:nvSpPr>
          <p:cNvPr id="50" name="Text 15"/>
          <p:cNvSpPr/>
          <p:nvPr/>
        </p:nvSpPr>
        <p:spPr>
          <a:xfrm>
            <a:off x="6667500" y="2400300"/>
            <a:ext cx="4876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학교 종/휴학기로 수요 변동이 크게 발생</a:t>
            </a:r>
            <a:endParaRPr lang="en-US" sz="1200" dirty="0"/>
          </a:p>
        </p:txBody>
      </p:sp>
      <p:sp>
        <p:nvSpPr>
          <p:cNvPr id="51" name="Text 16"/>
          <p:cNvSpPr/>
          <p:nvPr/>
        </p:nvSpPr>
        <p:spPr>
          <a:xfrm>
            <a:off x="6858000" y="3048000"/>
            <a:ext cx="1520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공원·한강 인접 구역</a:t>
            </a:r>
            <a:endParaRPr lang="en-US" sz="1200" dirty="0"/>
          </a:p>
        </p:txBody>
      </p:sp>
      <p:sp>
        <p:nvSpPr>
          <p:cNvPr id="52" name="Text 17"/>
          <p:cNvSpPr/>
          <p:nvPr/>
        </p:nvSpPr>
        <p:spPr>
          <a:xfrm>
            <a:off x="6667500" y="3352800"/>
            <a:ext cx="4876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 대여 수요가 평일에 비해 </a:t>
            </a:r>
            <a:r>
              <a:rPr lang="en-US" sz="120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다소 증가</a:t>
            </a:r>
            <a:endParaRPr lang="en-US" sz="1200" dirty="0"/>
          </a:p>
        </p:txBody>
      </p:sp>
      <p:sp>
        <p:nvSpPr>
          <p:cNvPr id="53" name="Text 18"/>
          <p:cNvSpPr/>
          <p:nvPr/>
        </p:nvSpPr>
        <p:spPr>
          <a:xfrm>
            <a:off x="6667500" y="3581400"/>
            <a:ext cx="4876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 패턴이 특정 시간에 대레집중됨</a:t>
            </a:r>
            <a:endParaRPr lang="en-US" sz="1200" dirty="0"/>
          </a:p>
        </p:txBody>
      </p:sp>
      <p:sp>
        <p:nvSpPr>
          <p:cNvPr id="54" name="Text 19"/>
          <p:cNvSpPr/>
          <p:nvPr/>
        </p:nvSpPr>
        <p:spPr>
          <a:xfrm>
            <a:off x="6667500" y="38100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공원 출입 시 평일/주말 관련 수요 변화 획기적임</a:t>
            </a:r>
            <a:endParaRPr lang="en-US" sz="1200" dirty="0"/>
          </a:p>
        </p:txBody>
      </p:sp>
      <p:sp>
        <p:nvSpPr>
          <p:cNvPr id="55" name="Text 20"/>
          <p:cNvSpPr/>
          <p:nvPr/>
        </p:nvSpPr>
        <p:spPr>
          <a:xfrm>
            <a:off x="6858000" y="4457700"/>
            <a:ext cx="1245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버스정류장 주변</a:t>
            </a:r>
            <a:endParaRPr lang="en-US" sz="1200" dirty="0"/>
          </a:p>
        </p:txBody>
      </p:sp>
      <p:sp>
        <p:nvSpPr>
          <p:cNvPr id="56" name="Text 21"/>
          <p:cNvSpPr/>
          <p:nvPr/>
        </p:nvSpPr>
        <p:spPr>
          <a:xfrm>
            <a:off x="6667500" y="47625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반경 </a:t>
            </a: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100m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내 버스정류장 수 ≥ 3개인 경우</a:t>
            </a:r>
            <a:endParaRPr lang="en-US" sz="1200" dirty="0"/>
          </a:p>
        </p:txBody>
      </p:sp>
      <p:sp>
        <p:nvSpPr>
          <p:cNvPr id="57" name="Text 22"/>
          <p:cNvSpPr/>
          <p:nvPr/>
        </p:nvSpPr>
        <p:spPr>
          <a:xfrm>
            <a:off x="6667500" y="49911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대여량이 평균보다 </a:t>
            </a:r>
            <a:r>
              <a:rPr lang="en-US" sz="1200" b="1" dirty="0">
                <a:solidFill>
                  <a:srgbClr val="9333E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30~40% 높을 수 있음</a:t>
            </a:r>
            <a:endParaRPr lang="en-US" sz="1200" dirty="0"/>
          </a:p>
        </p:txBody>
      </p:sp>
      <p:sp>
        <p:nvSpPr>
          <p:cNvPr id="58" name="Text 23"/>
          <p:cNvSpPr/>
          <p:nvPr/>
        </p:nvSpPr>
        <p:spPr>
          <a:xfrm>
            <a:off x="6667500" y="52197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역세권/상업지구 인접离 (7~8, 18~19 시간)</a:t>
            </a:r>
            <a:endParaRPr lang="en-US" sz="1200" dirty="0"/>
          </a:p>
        </p:txBody>
      </p:sp>
      <p:sp>
        <p:nvSpPr>
          <p:cNvPr id="59" name="Text 24"/>
          <p:cNvSpPr/>
          <p:nvPr/>
        </p:nvSpPr>
        <p:spPr>
          <a:xfrm>
            <a:off x="6667500" y="5448300"/>
            <a:ext cx="4876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남성/청소년 대여 비중 높음 차이</a:t>
            </a:r>
            <a:endParaRPr lang="en-US" sz="1200" dirty="0"/>
          </a:p>
        </p:txBody>
      </p:sp>
      <p:sp>
        <p:nvSpPr>
          <p:cNvPr id="60" name="Text 25"/>
          <p:cNvSpPr/>
          <p:nvPr/>
        </p:nvSpPr>
        <p:spPr>
          <a:xfrm>
            <a:off x="1028700" y="6343650"/>
            <a:ext cx="137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 영향</a:t>
            </a:r>
            <a:endParaRPr lang="en-US" sz="1500" dirty="0"/>
          </a:p>
        </p:txBody>
      </p:sp>
      <p:sp>
        <p:nvSpPr>
          <p:cNvPr id="61" name="Text 26"/>
          <p:cNvSpPr/>
          <p:nvPr/>
        </p:nvSpPr>
        <p:spPr>
          <a:xfrm>
            <a:off x="838200" y="6781800"/>
            <a:ext cx="685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강수세기</a:t>
            </a:r>
            <a:endParaRPr lang="en-US" sz="1200" dirty="0"/>
          </a:p>
        </p:txBody>
      </p:sp>
      <p:sp>
        <p:nvSpPr>
          <p:cNvPr id="62" name="Text 27"/>
          <p:cNvSpPr/>
          <p:nvPr/>
        </p:nvSpPr>
        <p:spPr>
          <a:xfrm>
            <a:off x="838200" y="7010400"/>
            <a:ext cx="56464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강수로 대여 수요가 증가할 경우에는 확정불확정 순서로 </a:t>
            </a: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용수세기 3 등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이상에서 확인</a:t>
            </a:r>
            <a:endParaRPr lang="en-US" sz="1050" dirty="0"/>
          </a:p>
        </p:txBody>
      </p:sp>
      <p:sp>
        <p:nvSpPr>
          <p:cNvPr id="63" name="Text 28"/>
          <p:cNvSpPr/>
          <p:nvPr/>
        </p:nvSpPr>
        <p:spPr>
          <a:xfrm>
            <a:off x="6457950" y="6781800"/>
            <a:ext cx="731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체감 온도</a:t>
            </a:r>
            <a:endParaRPr lang="en-US" sz="1200" dirty="0"/>
          </a:p>
        </p:txBody>
      </p:sp>
      <p:sp>
        <p:nvSpPr>
          <p:cNvPr id="64" name="Text 29"/>
          <p:cNvSpPr/>
          <p:nvPr/>
        </p:nvSpPr>
        <p:spPr>
          <a:xfrm>
            <a:off x="6457950" y="7010400"/>
            <a:ext cx="4720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10°C~20°C 구간에서 </a:t>
            </a: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가장 활발한 수요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를 보임 (일부 날씨 조건과 조화)</a:t>
            </a:r>
            <a:endParaRPr lang="en-US" sz="1050" dirty="0"/>
          </a:p>
        </p:txBody>
      </p:sp>
      <p:sp>
        <p:nvSpPr>
          <p:cNvPr id="65" name="Text 30"/>
          <p:cNvSpPr/>
          <p:nvPr/>
        </p:nvSpPr>
        <p:spPr>
          <a:xfrm>
            <a:off x="895350" y="7467600"/>
            <a:ext cx="88239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비/눈의 경우 DC보다 </a:t>
            </a:r>
            <a:r>
              <a:rPr lang="en-US" sz="1050" b="1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영향이 약하나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강수량이 많으면 강수여부가 시간대 وال 레저이동관광 시간이 교차하여 영향을 최소화할 수 있음</a:t>
            </a:r>
            <a:endParaRPr lang="en-US" sz="1050" dirty="0"/>
          </a:p>
        </p:txBody>
      </p:sp>
      <p:sp>
        <p:nvSpPr>
          <p:cNvPr id="66" name="Text 31"/>
          <p:cNvSpPr/>
          <p:nvPr/>
        </p:nvSpPr>
        <p:spPr>
          <a:xfrm>
            <a:off x="11220450" y="80010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10/20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848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638300"/>
            <a:ext cx="11125200" cy="3429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638300"/>
            <a:ext cx="11125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38300"/>
            <a:ext cx="3137743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1143" y="1638300"/>
            <a:ext cx="4326434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9985" y="1790700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7577" y="1638300"/>
            <a:ext cx="3661023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6989" y="1790700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2095500"/>
            <a:ext cx="1112520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2571750"/>
            <a:ext cx="1112520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048000"/>
            <a:ext cx="11125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3360" y="3171825"/>
            <a:ext cx="762000" cy="23812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29560" y="3248025"/>
            <a:ext cx="114300" cy="114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47014" y="3171825"/>
            <a:ext cx="762000" cy="23812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23214" y="3248025"/>
            <a:ext cx="114300" cy="1143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3505200"/>
            <a:ext cx="11125200" cy="4762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3981450"/>
            <a:ext cx="11125200" cy="4762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3400" y="4457700"/>
            <a:ext cx="11125200" cy="609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5610225"/>
            <a:ext cx="19050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400" y="5943600"/>
            <a:ext cx="5486400" cy="1371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72200" y="5943600"/>
            <a:ext cx="5486400" cy="1371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77575" y="7543800"/>
            <a:ext cx="104775" cy="13335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도시간 패턴 비교 (Washington vs Seoul)</a:t>
            </a:r>
            <a:endParaRPr lang="en-US" sz="2250" dirty="0"/>
          </a:p>
        </p:txBody>
      </p:sp>
      <p:sp>
        <p:nvSpPr>
          <p:cNvPr id="26" name="Text 1"/>
          <p:cNvSpPr/>
          <p:nvPr/>
        </p:nvSpPr>
        <p:spPr>
          <a:xfrm>
            <a:off x="533400" y="1219200"/>
            <a:ext cx="1112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도시별 주요 특성 비교 결론</a:t>
            </a:r>
            <a:endParaRPr lang="en-US" sz="1500" dirty="0"/>
          </a:p>
        </p:txBody>
      </p:sp>
      <p:sp>
        <p:nvSpPr>
          <p:cNvPr id="27" name="Text 2"/>
          <p:cNvSpPr/>
          <p:nvPr/>
        </p:nvSpPr>
        <p:spPr>
          <a:xfrm>
            <a:off x="533400" y="1638300"/>
            <a:ext cx="313774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기준 항목</a:t>
            </a:r>
            <a:endParaRPr lang="en-US" sz="1200" dirty="0"/>
          </a:p>
        </p:txBody>
      </p:sp>
      <p:sp>
        <p:nvSpPr>
          <p:cNvPr id="28" name="Text 3"/>
          <p:cNvSpPr/>
          <p:nvPr/>
        </p:nvSpPr>
        <p:spPr>
          <a:xfrm>
            <a:off x="5186660" y="1752600"/>
            <a:ext cx="1485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Washington D.C.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9424154" y="1752600"/>
            <a:ext cx="10744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따릉이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685800" y="2095500"/>
            <a:ext cx="3137743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목적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5211425" y="2228850"/>
            <a:ext cx="1245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highlight>
                  <a:srgbClr val="DBEAFE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레저 + 출퇴근 혼합</a:t>
            </a:r>
            <a:endParaRPr lang="en-US" sz="900" dirty="0"/>
          </a:p>
        </p:txBody>
      </p:sp>
      <p:sp>
        <p:nvSpPr>
          <p:cNvPr id="32" name="Text 7"/>
          <p:cNvSpPr/>
          <p:nvPr/>
        </p:nvSpPr>
        <p:spPr>
          <a:xfrm>
            <a:off x="9405104" y="2228850"/>
            <a:ext cx="8458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중심</a:t>
            </a:r>
            <a:endParaRPr lang="en-US" sz="900" dirty="0"/>
          </a:p>
        </p:txBody>
      </p:sp>
      <p:sp>
        <p:nvSpPr>
          <p:cNvPr id="33" name="Text 8"/>
          <p:cNvSpPr/>
          <p:nvPr/>
        </p:nvSpPr>
        <p:spPr>
          <a:xfrm>
            <a:off x="685800" y="2571750"/>
            <a:ext cx="3137743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민감도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5653385" y="27051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B91C1C"/>
                </a:solidFill>
                <a:highlight>
                  <a:srgbClr val="FEE2E2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높음</a:t>
            </a:r>
            <a:endParaRPr lang="en-US" sz="900" dirty="0"/>
          </a:p>
        </p:txBody>
      </p:sp>
      <p:sp>
        <p:nvSpPr>
          <p:cNvPr id="35" name="Text 10"/>
          <p:cNvSpPr/>
          <p:nvPr/>
        </p:nvSpPr>
        <p:spPr>
          <a:xfrm>
            <a:off x="9647039" y="27051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C2410C"/>
                </a:solidFill>
                <a:highlight>
                  <a:srgbClr val="FFEDD5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중간</a:t>
            </a:r>
            <a:endParaRPr lang="en-US" sz="900" dirty="0"/>
          </a:p>
        </p:txBody>
      </p:sp>
      <p:sp>
        <p:nvSpPr>
          <p:cNvPr id="36" name="Text 11"/>
          <p:cNvSpPr/>
          <p:nvPr/>
        </p:nvSpPr>
        <p:spPr>
          <a:xfrm>
            <a:off x="685800" y="3048000"/>
            <a:ext cx="313774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피크</a:t>
            </a:r>
            <a:endParaRPr lang="en-US" sz="1200" dirty="0"/>
          </a:p>
        </p:txBody>
      </p:sp>
      <p:sp>
        <p:nvSpPr>
          <p:cNvPr id="37" name="Text 12"/>
          <p:cNvSpPr/>
          <p:nvPr/>
        </p:nvSpPr>
        <p:spPr>
          <a:xfrm>
            <a:off x="5377160" y="3171825"/>
            <a:ext cx="91440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8시/17시</a:t>
            </a:r>
            <a:endParaRPr lang="en-US" sz="900" dirty="0"/>
          </a:p>
        </p:txBody>
      </p:sp>
      <p:sp>
        <p:nvSpPr>
          <p:cNvPr id="38" name="Text 13"/>
          <p:cNvSpPr/>
          <p:nvPr/>
        </p:nvSpPr>
        <p:spPr>
          <a:xfrm>
            <a:off x="9370814" y="3171825"/>
            <a:ext cx="91440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8시/18시</a:t>
            </a:r>
            <a:endParaRPr lang="en-US" sz="900" dirty="0"/>
          </a:p>
        </p:txBody>
      </p:sp>
      <p:sp>
        <p:nvSpPr>
          <p:cNvPr id="39" name="Text 14"/>
          <p:cNvSpPr/>
          <p:nvPr/>
        </p:nvSpPr>
        <p:spPr>
          <a:xfrm>
            <a:off x="685800" y="3505200"/>
            <a:ext cx="3137743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민감한 시즌</a:t>
            </a:r>
            <a:endParaRPr lang="en-US" sz="1200" dirty="0"/>
          </a:p>
        </p:txBody>
      </p:sp>
      <p:sp>
        <p:nvSpPr>
          <p:cNvPr id="40" name="Text 15"/>
          <p:cNvSpPr/>
          <p:nvPr/>
        </p:nvSpPr>
        <p:spPr>
          <a:xfrm>
            <a:off x="5268575" y="3638550"/>
            <a:ext cx="11315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highlight>
                  <a:srgbClr val="DBEAFE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계절성 매우 강함</a:t>
            </a:r>
            <a:endParaRPr lang="en-US" sz="900" dirty="0"/>
          </a:p>
        </p:txBody>
      </p:sp>
      <p:sp>
        <p:nvSpPr>
          <p:cNvPr id="41" name="Text 16"/>
          <p:cNvSpPr/>
          <p:nvPr/>
        </p:nvSpPr>
        <p:spPr>
          <a:xfrm>
            <a:off x="9342239" y="3638550"/>
            <a:ext cx="971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비교적 균일함</a:t>
            </a:r>
            <a:endParaRPr lang="en-US" sz="900" dirty="0"/>
          </a:p>
        </p:txBody>
      </p:sp>
      <p:sp>
        <p:nvSpPr>
          <p:cNvPr id="42" name="Text 17"/>
          <p:cNvSpPr/>
          <p:nvPr/>
        </p:nvSpPr>
        <p:spPr>
          <a:xfrm>
            <a:off x="685800" y="3981450"/>
            <a:ext cx="3137743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지리적 요인</a:t>
            </a:r>
            <a:endParaRPr lang="en-US" sz="1200" dirty="0"/>
          </a:p>
        </p:txBody>
      </p:sp>
      <p:sp>
        <p:nvSpPr>
          <p:cNvPr id="43" name="Text 18"/>
          <p:cNvSpPr/>
          <p:nvPr/>
        </p:nvSpPr>
        <p:spPr>
          <a:xfrm>
            <a:off x="5653385" y="41148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highlight>
                  <a:srgbClr val="F3F4F6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적음</a:t>
            </a:r>
            <a:endParaRPr lang="en-US" sz="900" dirty="0"/>
          </a:p>
        </p:txBody>
      </p:sp>
      <p:sp>
        <p:nvSpPr>
          <p:cNvPr id="44" name="Text 19"/>
          <p:cNvSpPr/>
          <p:nvPr/>
        </p:nvSpPr>
        <p:spPr>
          <a:xfrm>
            <a:off x="9467969" y="4114800"/>
            <a:ext cx="7200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66534"/>
                </a:solidFill>
                <a:highlight>
                  <a:srgbClr val="BBF7D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매우 강함</a:t>
            </a:r>
            <a:endParaRPr lang="en-US" sz="900" dirty="0"/>
          </a:p>
        </p:txBody>
      </p:sp>
      <p:sp>
        <p:nvSpPr>
          <p:cNvPr id="45" name="Text 20"/>
          <p:cNvSpPr/>
          <p:nvPr/>
        </p:nvSpPr>
        <p:spPr>
          <a:xfrm>
            <a:off x="685800" y="4457700"/>
            <a:ext cx="3137743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주말/평일 패턴</a:t>
            </a:r>
            <a:endParaRPr lang="en-US" sz="1200" dirty="0"/>
          </a:p>
        </p:txBody>
      </p:sp>
      <p:sp>
        <p:nvSpPr>
          <p:cNvPr id="46" name="Text 21"/>
          <p:cNvSpPr/>
          <p:nvPr/>
        </p:nvSpPr>
        <p:spPr>
          <a:xfrm>
            <a:off x="3823543" y="4572000"/>
            <a:ext cx="40216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여름철 증가</a:t>
            </a:r>
            <a:endParaRPr lang="en-US" sz="1050" dirty="0"/>
          </a:p>
        </p:txBody>
      </p:sp>
      <p:sp>
        <p:nvSpPr>
          <p:cNvPr id="47" name="Text 22"/>
          <p:cNvSpPr/>
          <p:nvPr/>
        </p:nvSpPr>
        <p:spPr>
          <a:xfrm>
            <a:off x="3823543" y="4762500"/>
            <a:ext cx="40216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근서 필라🌀수행</a:t>
            </a:r>
            <a:endParaRPr lang="en-US" sz="1050" dirty="0"/>
          </a:p>
        </p:txBody>
      </p:sp>
      <p:sp>
        <p:nvSpPr>
          <p:cNvPr id="48" name="Text 23"/>
          <p:cNvSpPr/>
          <p:nvPr/>
        </p:nvSpPr>
        <p:spPr>
          <a:xfrm>
            <a:off x="8149977" y="4572000"/>
            <a:ext cx="335622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 패턴 유지</a:t>
            </a:r>
            <a:endParaRPr lang="en-US" sz="1050" dirty="0"/>
          </a:p>
        </p:txBody>
      </p:sp>
      <p:sp>
        <p:nvSpPr>
          <p:cNvPr id="49" name="Text 24"/>
          <p:cNvSpPr/>
          <p:nvPr/>
        </p:nvSpPr>
        <p:spPr>
          <a:xfrm>
            <a:off x="8149977" y="4762500"/>
            <a:ext cx="335622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근무이는 인정확군</a:t>
            </a:r>
            <a:endParaRPr lang="en-US" sz="1050" dirty="0"/>
          </a:p>
        </p:txBody>
      </p:sp>
      <p:sp>
        <p:nvSpPr>
          <p:cNvPr id="50" name="Text 25"/>
          <p:cNvSpPr/>
          <p:nvPr/>
        </p:nvSpPr>
        <p:spPr>
          <a:xfrm>
            <a:off x="800100" y="5562600"/>
            <a:ext cx="1112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차이점</a:t>
            </a:r>
            <a:endParaRPr lang="en-US" sz="1500" dirty="0"/>
          </a:p>
        </p:txBody>
      </p:sp>
      <p:sp>
        <p:nvSpPr>
          <p:cNvPr id="51" name="Text 26"/>
          <p:cNvSpPr/>
          <p:nvPr/>
        </p:nvSpPr>
        <p:spPr>
          <a:xfrm>
            <a:off x="647700" y="6057900"/>
            <a:ext cx="5257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Washington D.C.</a:t>
            </a:r>
            <a:endParaRPr lang="en-US" sz="1200" dirty="0"/>
          </a:p>
        </p:txBody>
      </p:sp>
      <p:sp>
        <p:nvSpPr>
          <p:cNvPr id="52" name="Text 27"/>
          <p:cNvSpPr/>
          <p:nvPr/>
        </p:nvSpPr>
        <p:spPr>
          <a:xfrm>
            <a:off x="647700" y="63246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 구조 기반 설명력은 낮음</a:t>
            </a:r>
            <a:endParaRPr lang="en-US" sz="1050" dirty="0"/>
          </a:p>
        </p:txBody>
      </p:sp>
      <p:sp>
        <p:nvSpPr>
          <p:cNvPr id="53" name="Text 28"/>
          <p:cNvSpPr/>
          <p:nvPr/>
        </p:nvSpPr>
        <p:spPr>
          <a:xfrm>
            <a:off x="647700" y="65532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+ 계절적 영향이 </a:t>
            </a: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절대적</a:t>
            </a:r>
            <a:endParaRPr lang="en-US" sz="1050" dirty="0"/>
          </a:p>
        </p:txBody>
      </p:sp>
      <p:sp>
        <p:nvSpPr>
          <p:cNvPr id="54" name="Text 29"/>
          <p:cNvSpPr/>
          <p:nvPr/>
        </p:nvSpPr>
        <p:spPr>
          <a:xfrm>
            <a:off x="647700" y="67818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날씨, 계절을 조합한 탄화 인산 단음</a:t>
            </a:r>
            <a:endParaRPr lang="en-US" sz="1050" dirty="0"/>
          </a:p>
        </p:txBody>
      </p:sp>
      <p:sp>
        <p:nvSpPr>
          <p:cNvPr id="55" name="Text 30"/>
          <p:cNvSpPr/>
          <p:nvPr/>
        </p:nvSpPr>
        <p:spPr>
          <a:xfrm>
            <a:off x="647700" y="7010400"/>
            <a:ext cx="63093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수요 패턴과 북핵폭지 kültür PC 모두 7~9시 필모터</a:t>
            </a:r>
            <a:endParaRPr lang="en-US" sz="1050" dirty="0"/>
          </a:p>
        </p:txBody>
      </p:sp>
      <p:sp>
        <p:nvSpPr>
          <p:cNvPr id="56" name="Text 31"/>
          <p:cNvSpPr/>
          <p:nvPr/>
        </p:nvSpPr>
        <p:spPr>
          <a:xfrm>
            <a:off x="6286500" y="6057900"/>
            <a:ext cx="5257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따릉이</a:t>
            </a:r>
            <a:endParaRPr lang="en-US" sz="1200" dirty="0"/>
          </a:p>
        </p:txBody>
      </p:sp>
      <p:sp>
        <p:nvSpPr>
          <p:cNvPr id="57" name="Text 32"/>
          <p:cNvSpPr/>
          <p:nvPr/>
        </p:nvSpPr>
        <p:spPr>
          <a:xfrm>
            <a:off x="6286500" y="63246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 구조 기반 설명력이 매우 </a:t>
            </a: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높음</a:t>
            </a:r>
            <a:endParaRPr lang="en-US" sz="1050" dirty="0"/>
          </a:p>
        </p:txBody>
      </p:sp>
      <p:sp>
        <p:nvSpPr>
          <p:cNvPr id="58" name="Text 33"/>
          <p:cNvSpPr/>
          <p:nvPr/>
        </p:nvSpPr>
        <p:spPr>
          <a:xfrm>
            <a:off x="6286500" y="65532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공공기관/상업지역, 버스정류장, 학교 파리체 바일</a:t>
            </a:r>
            <a:endParaRPr lang="en-US" sz="1050" dirty="0"/>
          </a:p>
        </p:txBody>
      </p:sp>
      <p:sp>
        <p:nvSpPr>
          <p:cNvPr id="59" name="Text 34"/>
          <p:cNvSpPr/>
          <p:nvPr/>
        </p:nvSpPr>
        <p:spPr>
          <a:xfrm>
            <a:off x="6286500" y="67818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학교의 가장 영향은 시석 격리 패턴에 가슈</a:t>
            </a:r>
            <a:endParaRPr lang="en-US" sz="1050" dirty="0"/>
          </a:p>
        </p:txBody>
      </p:sp>
      <p:sp>
        <p:nvSpPr>
          <p:cNvPr id="60" name="Text 35"/>
          <p:cNvSpPr/>
          <p:nvPr/>
        </p:nvSpPr>
        <p:spPr>
          <a:xfrm>
            <a:off x="6286500" y="70104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도직구잔가트 최취두 강력한 요인으로 특정 지역만</a:t>
            </a:r>
            <a:endParaRPr lang="en-US" sz="1050" dirty="0"/>
          </a:p>
        </p:txBody>
      </p:sp>
      <p:sp>
        <p:nvSpPr>
          <p:cNvPr id="61" name="Text 36"/>
          <p:cNvSpPr/>
          <p:nvPr/>
        </p:nvSpPr>
        <p:spPr>
          <a:xfrm>
            <a:off x="11220450" y="75057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11/20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66800"/>
            <a:ext cx="5600700" cy="1600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95400"/>
            <a:ext cx="17145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676400"/>
            <a:ext cx="17145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981200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2860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2895600"/>
            <a:ext cx="5600700" cy="3390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3124200"/>
            <a:ext cx="190500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3467100"/>
            <a:ext cx="5219700" cy="800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3581400"/>
            <a:ext cx="3048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370522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4381500"/>
            <a:ext cx="5219700" cy="800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4495800"/>
            <a:ext cx="3048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000" y="461962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5295900"/>
            <a:ext cx="5219700" cy="800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800" y="5410200"/>
            <a:ext cx="3048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000" y="5534025"/>
            <a:ext cx="152400" cy="1524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5075" y="5514975"/>
            <a:ext cx="5600700" cy="9144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66346" y="5572126"/>
            <a:ext cx="190500" cy="2667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77575" y="6553200"/>
            <a:ext cx="104775" cy="133350"/>
          </a:xfrm>
          <a:prstGeom prst="rect">
            <a:avLst/>
          </a:prstGeom>
        </p:spPr>
      </p:pic>
      <p:sp>
        <p:nvSpPr>
          <p:cNvPr id="41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서울시 따릉이 데이터 활용 방안</a:t>
            </a:r>
            <a:endParaRPr lang="en-US" sz="2250" dirty="0"/>
          </a:p>
        </p:txBody>
      </p:sp>
      <p:sp>
        <p:nvSpPr>
          <p:cNvPr id="42" name="Text 1"/>
          <p:cNvSpPr/>
          <p:nvPr/>
        </p:nvSpPr>
        <p:spPr>
          <a:xfrm>
            <a:off x="857250" y="1257300"/>
            <a:ext cx="5219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따릉이 데이터 소개</a:t>
            </a:r>
            <a:endParaRPr lang="en-US" sz="1500" dirty="0"/>
          </a:p>
        </p:txBody>
      </p:sp>
      <p:sp>
        <p:nvSpPr>
          <p:cNvPr id="43" name="Text 2"/>
          <p:cNvSpPr/>
          <p:nvPr/>
        </p:nvSpPr>
        <p:spPr>
          <a:xfrm>
            <a:off x="819150" y="1638300"/>
            <a:ext cx="47777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공공데이터 포털에서 제공하는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따릉이 대여 이력 데이터</a:t>
            </a:r>
            <a:endParaRPr lang="en-US" sz="1200" dirty="0"/>
          </a:p>
        </p:txBody>
      </p:sp>
      <p:sp>
        <p:nvSpPr>
          <p:cNvPr id="44" name="Text 3"/>
          <p:cNvSpPr/>
          <p:nvPr/>
        </p:nvSpPr>
        <p:spPr>
          <a:xfrm>
            <a:off x="762000" y="1943100"/>
            <a:ext cx="3577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대여소별, 시간대별 대여량 및 반납량 정보 포함</a:t>
            </a:r>
            <a:endParaRPr lang="en-US" sz="1200" dirty="0"/>
          </a:p>
        </p:txBody>
      </p:sp>
      <p:sp>
        <p:nvSpPr>
          <p:cNvPr id="45" name="Text 4"/>
          <p:cNvSpPr/>
          <p:nvPr/>
        </p:nvSpPr>
        <p:spPr>
          <a:xfrm>
            <a:off x="838200" y="2247900"/>
            <a:ext cx="4514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날씨, 온도, 습도 등의 메타데이터 필요시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기상청 API와 결합</a:t>
            </a:r>
            <a:endParaRPr lang="en-US" sz="1200" dirty="0"/>
          </a:p>
        </p:txBody>
      </p:sp>
      <p:sp>
        <p:nvSpPr>
          <p:cNvPr id="46" name="Text 5"/>
          <p:cNvSpPr/>
          <p:nvPr/>
        </p:nvSpPr>
        <p:spPr>
          <a:xfrm>
            <a:off x="876300" y="3086100"/>
            <a:ext cx="6263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데이터셋과 따릉이 데이터의 통합 전략</a:t>
            </a:r>
            <a:endParaRPr lang="en-US" sz="1500" dirty="0"/>
          </a:p>
        </p:txBody>
      </p:sp>
      <p:sp>
        <p:nvSpPr>
          <p:cNvPr id="47" name="Text 6"/>
          <p:cNvSpPr/>
          <p:nvPr/>
        </p:nvSpPr>
        <p:spPr>
          <a:xfrm>
            <a:off x="1066800" y="3657600"/>
            <a:ext cx="21031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특성(Feature) 일치화 작업</a:t>
            </a:r>
            <a:endParaRPr lang="en-US" sz="1200" dirty="0"/>
          </a:p>
        </p:txBody>
      </p:sp>
      <p:sp>
        <p:nvSpPr>
          <p:cNvPr id="48" name="Text 7"/>
          <p:cNvSpPr/>
          <p:nvPr/>
        </p:nvSpPr>
        <p:spPr>
          <a:xfrm>
            <a:off x="1028700" y="3962400"/>
            <a:ext cx="4648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두 데이터셋의 변수 매핑 및 일관성 확보</a:t>
            </a:r>
            <a:endParaRPr lang="en-US" sz="1050" dirty="0"/>
          </a:p>
        </p:txBody>
      </p:sp>
      <p:sp>
        <p:nvSpPr>
          <p:cNvPr id="49" name="Text 8"/>
          <p:cNvSpPr/>
          <p:nvPr/>
        </p:nvSpPr>
        <p:spPr>
          <a:xfrm>
            <a:off x="1066800" y="45720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 단위 표준화</a:t>
            </a:r>
            <a:endParaRPr lang="en-US" sz="1200" dirty="0"/>
          </a:p>
        </p:txBody>
      </p:sp>
      <p:sp>
        <p:nvSpPr>
          <p:cNvPr id="50" name="Text 9"/>
          <p:cNvSpPr/>
          <p:nvPr/>
        </p:nvSpPr>
        <p:spPr>
          <a:xfrm>
            <a:off x="1028700" y="4876800"/>
            <a:ext cx="4648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시간별/일별 데이터 형식 통일</a:t>
            </a:r>
            <a:endParaRPr lang="en-US" sz="1050" dirty="0"/>
          </a:p>
        </p:txBody>
      </p:sp>
      <p:sp>
        <p:nvSpPr>
          <p:cNvPr id="51" name="Text 10"/>
          <p:cNvSpPr/>
          <p:nvPr/>
        </p:nvSpPr>
        <p:spPr>
          <a:xfrm>
            <a:off x="1066800" y="5486400"/>
            <a:ext cx="20688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결측값 및 이상치 처리 방안</a:t>
            </a:r>
            <a:endParaRPr lang="en-US" sz="1200" dirty="0"/>
          </a:p>
        </p:txBody>
      </p:sp>
      <p:sp>
        <p:nvSpPr>
          <p:cNvPr id="52" name="Text 11"/>
          <p:cNvSpPr/>
          <p:nvPr/>
        </p:nvSpPr>
        <p:spPr>
          <a:xfrm>
            <a:off x="1028700" y="5791200"/>
            <a:ext cx="4648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품질 확보를 위한 전처리 규칙 수립</a:t>
            </a:r>
            <a:endParaRPr lang="en-US" sz="1050" dirty="0"/>
          </a:p>
        </p:txBody>
      </p:sp>
      <p:sp>
        <p:nvSpPr>
          <p:cNvPr id="69" name="Text 28"/>
          <p:cNvSpPr/>
          <p:nvPr/>
        </p:nvSpPr>
        <p:spPr>
          <a:xfrm>
            <a:off x="7164704" y="5924551"/>
            <a:ext cx="3599022" cy="14075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/>
              <a:t>UCI</a:t>
            </a:r>
            <a:r>
              <a:rPr lang="ko-KR" altLang="en-US" sz="1050" dirty="0"/>
              <a:t> </a:t>
            </a:r>
            <a:r>
              <a:rPr lang="en-US" altLang="ko-KR" sz="1050" dirty="0"/>
              <a:t>Bike</a:t>
            </a:r>
            <a:r>
              <a:rPr lang="ko-KR" altLang="en-US" sz="1050" dirty="0"/>
              <a:t> </a:t>
            </a:r>
            <a:r>
              <a:rPr lang="en-US" altLang="ko-KR" sz="1050" dirty="0"/>
              <a:t>Sharing</a:t>
            </a:r>
            <a:r>
              <a:rPr lang="ko-KR" altLang="en-US" sz="1050" dirty="0"/>
              <a:t> </a:t>
            </a:r>
            <a:r>
              <a:rPr lang="en-US" altLang="ko-KR" sz="1050" dirty="0"/>
              <a:t>Dataset </a:t>
            </a:r>
            <a:r>
              <a:rPr lang="ko-KR" altLang="en-US" sz="1050" dirty="0"/>
              <a:t>기반 모델의 일반화 성능 및 현지화 그리고 도시 별 패턴 차이 분석 </a:t>
            </a:r>
            <a:endParaRPr lang="en-US" sz="1050" dirty="0"/>
          </a:p>
        </p:txBody>
      </p:sp>
      <p:sp>
        <p:nvSpPr>
          <p:cNvPr id="70" name="Text 29"/>
          <p:cNvSpPr/>
          <p:nvPr/>
        </p:nvSpPr>
        <p:spPr>
          <a:xfrm>
            <a:off x="11220450" y="65151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5/5</a:t>
            </a:r>
            <a:endParaRPr lang="en-US" sz="1050" dirty="0"/>
          </a:p>
        </p:txBody>
      </p:sp>
      <p:pic>
        <p:nvPicPr>
          <p:cNvPr id="57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0300" y="1066800"/>
            <a:ext cx="5600700" cy="3019425"/>
          </a:xfrm>
          <a:prstGeom prst="rect">
            <a:avLst/>
          </a:prstGeom>
        </p:spPr>
      </p:pic>
      <p:pic>
        <p:nvPicPr>
          <p:cNvPr id="58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1295400"/>
            <a:ext cx="238125" cy="190500"/>
          </a:xfrm>
          <a:prstGeom prst="rect">
            <a:avLst/>
          </a:prstGeom>
        </p:spPr>
      </p:pic>
      <p:pic>
        <p:nvPicPr>
          <p:cNvPr id="59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00800" y="1676400"/>
            <a:ext cx="304800" cy="381000"/>
          </a:xfrm>
          <a:prstGeom prst="rect">
            <a:avLst/>
          </a:prstGeom>
        </p:spPr>
      </p:pic>
      <p:pic>
        <p:nvPicPr>
          <p:cNvPr id="60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0" y="1800225"/>
            <a:ext cx="152400" cy="152400"/>
          </a:xfrm>
          <a:prstGeom prst="rect">
            <a:avLst/>
          </a:prstGeom>
        </p:spPr>
      </p:pic>
      <p:pic>
        <p:nvPicPr>
          <p:cNvPr id="61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00800" y="2524125"/>
            <a:ext cx="304800" cy="381000"/>
          </a:xfrm>
          <a:prstGeom prst="rect">
            <a:avLst/>
          </a:prstGeom>
        </p:spPr>
      </p:pic>
      <p:pic>
        <p:nvPicPr>
          <p:cNvPr id="63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0" y="2647950"/>
            <a:ext cx="152400" cy="152400"/>
          </a:xfrm>
          <a:prstGeom prst="rect">
            <a:avLst/>
          </a:prstGeom>
        </p:spPr>
      </p:pic>
      <p:pic>
        <p:nvPicPr>
          <p:cNvPr id="64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00800" y="3429000"/>
            <a:ext cx="342900" cy="381000"/>
          </a:xfrm>
          <a:prstGeom prst="rect">
            <a:avLst/>
          </a:prstGeom>
        </p:spPr>
      </p:pic>
      <p:pic>
        <p:nvPicPr>
          <p:cNvPr id="65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77000" y="3552825"/>
            <a:ext cx="190500" cy="152400"/>
          </a:xfrm>
          <a:prstGeom prst="rect">
            <a:avLst/>
          </a:prstGeom>
        </p:spPr>
      </p:pic>
      <p:sp>
        <p:nvSpPr>
          <p:cNvPr id="66" name="Text 12"/>
          <p:cNvSpPr/>
          <p:nvPr/>
        </p:nvSpPr>
        <p:spPr>
          <a:xfrm>
            <a:off x="6753225" y="1257300"/>
            <a:ext cx="5219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따릉이 데이터의 세 가지 역할</a:t>
            </a:r>
            <a:endParaRPr lang="en-US" sz="1500" dirty="0"/>
          </a:p>
        </p:txBody>
      </p:sp>
      <p:sp>
        <p:nvSpPr>
          <p:cNvPr id="67" name="Text 13"/>
          <p:cNvSpPr/>
          <p:nvPr/>
        </p:nvSpPr>
        <p:spPr>
          <a:xfrm>
            <a:off x="6819900" y="1638300"/>
            <a:ext cx="4800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모델의 일반화 성능을 평가하는 테스트 데이터</a:t>
            </a:r>
            <a:endParaRPr lang="en-US" sz="1200" dirty="0"/>
          </a:p>
        </p:txBody>
      </p:sp>
      <p:sp>
        <p:nvSpPr>
          <p:cNvPr id="71" name="Text 15"/>
          <p:cNvSpPr/>
          <p:nvPr/>
        </p:nvSpPr>
        <p:spPr>
          <a:xfrm>
            <a:off x="6819900" y="1933575"/>
            <a:ext cx="4800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모델이</a:t>
            </a: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특정 도시에만 특화된 모델인지, 아니면 어느 정도 범용적인 패턴을 학습했는지 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를 점검할 수 있습니다.</a:t>
            </a:r>
            <a:endParaRPr lang="en-US" sz="1050" dirty="0"/>
          </a:p>
        </p:txBody>
      </p:sp>
      <p:sp>
        <p:nvSpPr>
          <p:cNvPr id="72" name="Text 16"/>
          <p:cNvSpPr/>
          <p:nvPr/>
        </p:nvSpPr>
        <p:spPr>
          <a:xfrm>
            <a:off x="6819900" y="2486025"/>
            <a:ext cx="57607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모델을 서울 환경에 맞게 적응시키는 Fine-tuning 데이터</a:t>
            </a:r>
            <a:endParaRPr lang="en-US" sz="1200" dirty="0"/>
          </a:p>
        </p:txBody>
      </p:sp>
      <p:sp>
        <p:nvSpPr>
          <p:cNvPr id="74" name="Text 18"/>
          <p:cNvSpPr/>
          <p:nvPr/>
        </p:nvSpPr>
        <p:spPr>
          <a:xfrm>
            <a:off x="6819900" y="2771775"/>
            <a:ext cx="4800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서울의 출퇴근 시간대 특징, 계절별 이용 차이, 기상 조건에 따른 민감도 등을 반영한 </a:t>
            </a: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맞춤형 모델 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 전이 학습을 수행할 수 있습니다.</a:t>
            </a:r>
            <a:endParaRPr lang="en-US" sz="1050" dirty="0"/>
          </a:p>
        </p:txBody>
      </p:sp>
      <p:sp>
        <p:nvSpPr>
          <p:cNvPr id="75" name="Text 19"/>
          <p:cNvSpPr/>
          <p:nvPr/>
        </p:nvSpPr>
        <p:spPr>
          <a:xfrm>
            <a:off x="6858000" y="3390900"/>
            <a:ext cx="4762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 간 패턴 비교를 위한 분석 데이터</a:t>
            </a:r>
            <a:endParaRPr lang="en-US" sz="1200" dirty="0"/>
          </a:p>
        </p:txBody>
      </p:sp>
      <p:sp>
        <p:nvSpPr>
          <p:cNvPr id="77" name="Text 21"/>
          <p:cNvSpPr/>
          <p:nvPr/>
        </p:nvSpPr>
        <p:spPr>
          <a:xfrm>
            <a:off x="6858000" y="3705225"/>
            <a:ext cx="47625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단순</a:t>
            </a: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예측을 넘어, 도시 구조·교통 수단·생활 패턴의 차이를 데이터로 설명 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하는 데도 활용될 수 있습니다.</a:t>
            </a:r>
            <a:endParaRPr lang="en-US" sz="1050" dirty="0"/>
          </a:p>
        </p:txBody>
      </p:sp>
      <p:pic>
        <p:nvPicPr>
          <p:cNvPr id="78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15075" y="4286250"/>
            <a:ext cx="190500" cy="190500"/>
          </a:xfrm>
          <a:prstGeom prst="rect">
            <a:avLst/>
          </a:prstGeom>
        </p:spPr>
      </p:pic>
      <p:pic>
        <p:nvPicPr>
          <p:cNvPr id="83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29563" y="5219700"/>
            <a:ext cx="190500" cy="266700"/>
          </a:xfrm>
          <a:prstGeom prst="rect">
            <a:avLst/>
          </a:prstGeom>
        </p:spPr>
      </p:pic>
      <p:pic>
        <p:nvPicPr>
          <p:cNvPr id="87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86888" y="5219700"/>
            <a:ext cx="171450" cy="266700"/>
          </a:xfrm>
          <a:prstGeom prst="rect">
            <a:avLst/>
          </a:prstGeom>
        </p:spPr>
      </p:pic>
      <p:sp>
        <p:nvSpPr>
          <p:cNvPr id="91" name="Text 22"/>
          <p:cNvSpPr/>
          <p:nvPr/>
        </p:nvSpPr>
        <p:spPr>
          <a:xfrm>
            <a:off x="6619875" y="4248150"/>
            <a:ext cx="5219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확장성 및 데이터 활용 효과</a:t>
            </a:r>
            <a:endParaRPr lang="en-US" sz="1500" dirty="0"/>
          </a:p>
        </p:txBody>
      </p:sp>
      <p:pic>
        <p:nvPicPr>
          <p:cNvPr id="99" name="Image 3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5075" y="4541308"/>
            <a:ext cx="5600700" cy="914400"/>
          </a:xfrm>
          <a:prstGeom prst="rect">
            <a:avLst/>
          </a:prstGeom>
        </p:spPr>
      </p:pic>
      <p:sp>
        <p:nvSpPr>
          <p:cNvPr id="92" name="Text 23"/>
          <p:cNvSpPr/>
          <p:nvPr/>
        </p:nvSpPr>
        <p:spPr>
          <a:xfrm>
            <a:off x="6964681" y="5086350"/>
            <a:ext cx="800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워싱턴 D.C.</a:t>
            </a:r>
            <a:endParaRPr lang="en-US" sz="1050" dirty="0"/>
          </a:p>
        </p:txBody>
      </p:sp>
      <p:sp>
        <p:nvSpPr>
          <p:cNvPr id="93" name="Text 24"/>
          <p:cNvSpPr/>
          <p:nvPr/>
        </p:nvSpPr>
        <p:spPr>
          <a:xfrm>
            <a:off x="7026593" y="5276850"/>
            <a:ext cx="6515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데이터</a:t>
            </a:r>
            <a:endParaRPr lang="en-US" sz="900" dirty="0"/>
          </a:p>
        </p:txBody>
      </p:sp>
      <p:sp>
        <p:nvSpPr>
          <p:cNvPr id="94" name="Text 25"/>
          <p:cNvSpPr/>
          <p:nvPr/>
        </p:nvSpPr>
        <p:spPr>
          <a:xfrm>
            <a:off x="8813006" y="5078412"/>
            <a:ext cx="2971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</a:t>
            </a:r>
            <a:endParaRPr lang="en-US" sz="1050" dirty="0"/>
          </a:p>
        </p:txBody>
      </p:sp>
      <p:sp>
        <p:nvSpPr>
          <p:cNvPr id="95" name="Text 26"/>
          <p:cNvSpPr/>
          <p:nvPr/>
        </p:nvSpPr>
        <p:spPr>
          <a:xfrm>
            <a:off x="8608219" y="5268912"/>
            <a:ext cx="7886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따릉이 데이터</a:t>
            </a:r>
            <a:endParaRPr lang="en-US" sz="900" dirty="0"/>
          </a:p>
        </p:txBody>
      </p:sp>
      <p:sp>
        <p:nvSpPr>
          <p:cNvPr id="96" name="Text 27"/>
          <p:cNvSpPr/>
          <p:nvPr/>
        </p:nvSpPr>
        <p:spPr>
          <a:xfrm>
            <a:off x="10251281" y="5086350"/>
            <a:ext cx="9829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범용 예측 모델</a:t>
            </a:r>
            <a:endParaRPr lang="en-US" sz="1050" dirty="0"/>
          </a:p>
        </p:txBody>
      </p:sp>
      <p:sp>
        <p:nvSpPr>
          <p:cNvPr id="97" name="Text 28"/>
          <p:cNvSpPr/>
          <p:nvPr/>
        </p:nvSpPr>
        <p:spPr>
          <a:xfrm>
            <a:off x="10146506" y="5276850"/>
            <a:ext cx="12344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다양한 도시 환경 적용</a:t>
            </a:r>
            <a:endParaRPr lang="en-US" sz="9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038499" y="4617720"/>
            <a:ext cx="430530" cy="43053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926239" y="4714834"/>
            <a:ext cx="362001" cy="590632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620449" y="4610100"/>
            <a:ext cx="599751" cy="459549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533075" y="4767228"/>
            <a:ext cx="295316" cy="485843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420778" y="4640648"/>
            <a:ext cx="485347" cy="42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47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58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04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5" y="1438275"/>
            <a:ext cx="857250" cy="685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4048125"/>
            <a:ext cx="1524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3743325"/>
            <a:ext cx="1524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200" y="3895725"/>
            <a:ext cx="1524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800" y="3590925"/>
            <a:ext cx="152400" cy="914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3971925"/>
            <a:ext cx="152400" cy="533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3743325"/>
            <a:ext cx="152400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5600" y="4048125"/>
            <a:ext cx="1524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14283" y="548693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3199" y="5469996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67048" y="5469996"/>
            <a:ext cx="25717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01526" y="5469996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2553414" y="2371725"/>
            <a:ext cx="708517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ko-KR" alt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감사합니다</a:t>
            </a:r>
            <a:r>
              <a:rPr lang="en-US" altLang="ko-KR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3600" dirty="0"/>
          </a:p>
        </p:txBody>
      </p:sp>
      <p:sp>
        <p:nvSpPr>
          <p:cNvPr id="18" name="Text 1"/>
          <p:cNvSpPr/>
          <p:nvPr/>
        </p:nvSpPr>
        <p:spPr>
          <a:xfrm>
            <a:off x="2553414" y="2981325"/>
            <a:ext cx="708517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UCI Bike Sharing Dataset을 활용한 머신러닝 모델 개발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8962823" y="5867930"/>
            <a:ext cx="731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선형회귀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9635843" y="5850996"/>
            <a:ext cx="78331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XGBoost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10255030" y="5850996"/>
            <a:ext cx="881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LightGBM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10966650" y="5850996"/>
            <a:ext cx="11555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서울시 따릉이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9831437" y="6324600"/>
            <a:ext cx="22840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Report Date: 2025-11-12</a:t>
            </a:r>
            <a:endParaRPr lang="en-US" sz="1200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C075FA99-1020-4236-B77C-A4214182138D}"/>
              </a:ext>
            </a:extLst>
          </p:cNvPr>
          <p:cNvSpPr/>
          <p:nvPr/>
        </p:nvSpPr>
        <p:spPr>
          <a:xfrm>
            <a:off x="9831436" y="6134100"/>
            <a:ext cx="22840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Team</a:t>
            </a:r>
            <a:r>
              <a:rPr lang="ko-KR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altLang="ko-KR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Open Mind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3544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93" y="1876425"/>
            <a:ext cx="5600700" cy="1562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525" y="2590800"/>
            <a:ext cx="133350" cy="1333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525" y="2819400"/>
            <a:ext cx="133350" cy="1333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525" y="3048000"/>
            <a:ext cx="133350" cy="1333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828800"/>
            <a:ext cx="5600700" cy="1562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2590800"/>
            <a:ext cx="133350" cy="1333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2819400"/>
            <a:ext cx="133350" cy="1333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3048000"/>
            <a:ext cx="133350" cy="1333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" y="3619500"/>
            <a:ext cx="5600700" cy="1562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525" y="4381500"/>
            <a:ext cx="133350" cy="1333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525" y="4610100"/>
            <a:ext cx="133350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525" y="4838700"/>
            <a:ext cx="133350" cy="1333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3619500"/>
            <a:ext cx="5600700" cy="15621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1825" y="4381500"/>
            <a:ext cx="133350" cy="1333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1825" y="4610100"/>
            <a:ext cx="133350" cy="1333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1825" y="4838700"/>
            <a:ext cx="133350" cy="1333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425" y="5505450"/>
            <a:ext cx="11430000" cy="11049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5724525"/>
            <a:ext cx="133350" cy="17145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6057900"/>
            <a:ext cx="1209675" cy="3429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900" y="6172200"/>
            <a:ext cx="133350" cy="13335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3575" y="6057900"/>
            <a:ext cx="1247775" cy="3429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5975" y="6172200"/>
            <a:ext cx="171450" cy="13335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33750" y="6057900"/>
            <a:ext cx="1743075" cy="3429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86150" y="6172200"/>
            <a:ext cx="133350" cy="13335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29225" y="6057900"/>
            <a:ext cx="1209675" cy="3429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81625" y="6172200"/>
            <a:ext cx="133350" cy="13335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53775" y="6667500"/>
            <a:ext cx="104775" cy="133350"/>
          </a:xfrm>
          <a:prstGeom prst="rect">
            <a:avLst/>
          </a:prstGeom>
        </p:spPr>
      </p:pic>
      <p:sp>
        <p:nvSpPr>
          <p:cNvPr id="39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OpenMind 팀 소개</a:t>
            </a:r>
            <a:endParaRPr lang="en-US" sz="2250" dirty="0"/>
          </a:p>
        </p:txBody>
      </p:sp>
      <p:sp>
        <p:nvSpPr>
          <p:cNvPr id="40" name="Text 1"/>
          <p:cNvSpPr/>
          <p:nvPr/>
        </p:nvSpPr>
        <p:spPr>
          <a:xfrm>
            <a:off x="381000" y="1066800"/>
            <a:ext cx="11430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저희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OpenMind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박사과정 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명과 석사과정 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팀원으로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구성되었습니다. 각 팀원의 전문 분야를 바탕으로 자전거 대여 수요 예측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프로젝트를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진행 하겠습니다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</a:t>
            </a:r>
            <a:endParaRPr lang="en-US" sz="1200" dirty="0"/>
          </a:p>
        </p:txBody>
      </p:sp>
      <p:sp>
        <p:nvSpPr>
          <p:cNvPr id="41" name="Text 2"/>
          <p:cNvSpPr/>
          <p:nvPr/>
        </p:nvSpPr>
        <p:spPr>
          <a:xfrm>
            <a:off x="1152525" y="20193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이해선 </a:t>
            </a:r>
            <a:endParaRPr lang="en-US" sz="1350" dirty="0"/>
          </a:p>
        </p:txBody>
      </p:sp>
      <p:sp>
        <p:nvSpPr>
          <p:cNvPr id="42" name="Text 3"/>
          <p:cNvSpPr/>
          <p:nvPr/>
        </p:nvSpPr>
        <p:spPr>
          <a:xfrm>
            <a:off x="1152525" y="2286000"/>
            <a:ext cx="2133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2025154003</a:t>
            </a:r>
            <a:endParaRPr lang="en-US" sz="1050" dirty="0"/>
          </a:p>
        </p:txBody>
      </p:sp>
      <p:sp>
        <p:nvSpPr>
          <p:cNvPr id="43" name="Text 4"/>
          <p:cNvSpPr/>
          <p:nvPr/>
        </p:nvSpPr>
        <p:spPr>
          <a:xfrm>
            <a:off x="1362075" y="2552700"/>
            <a:ext cx="23088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㈜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심텍</a:t>
            </a:r>
            <a:endParaRPr lang="en-US" sz="1050" dirty="0"/>
          </a:p>
        </p:txBody>
      </p:sp>
      <p:sp>
        <p:nvSpPr>
          <p:cNvPr id="44" name="Text 5"/>
          <p:cNvSpPr/>
          <p:nvPr/>
        </p:nvSpPr>
        <p:spPr>
          <a:xfrm>
            <a:off x="1362075" y="2781300"/>
            <a:ext cx="21374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신규 프로세스 개발 및 설비 개발 투자</a:t>
            </a:r>
            <a:endParaRPr lang="en-US" sz="1050" dirty="0"/>
          </a:p>
        </p:txBody>
      </p:sp>
      <p:sp>
        <p:nvSpPr>
          <p:cNvPr id="45" name="Text 6"/>
          <p:cNvSpPr/>
          <p:nvPr/>
        </p:nvSpPr>
        <p:spPr>
          <a:xfrm>
            <a:off x="1362075" y="3009900"/>
            <a:ext cx="29328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인쇄 회로 기판 개발 제품 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수율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및 공정능력 개선 </a:t>
            </a:r>
            <a:endParaRPr lang="en-US" sz="1050" dirty="0"/>
          </a:p>
        </p:txBody>
      </p:sp>
      <p:sp>
        <p:nvSpPr>
          <p:cNvPr id="46" name="Text 7"/>
          <p:cNvSpPr/>
          <p:nvPr/>
        </p:nvSpPr>
        <p:spPr>
          <a:xfrm>
            <a:off x="6981825" y="20193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박정수</a:t>
            </a:r>
            <a:endParaRPr lang="en-US" sz="1350" dirty="0"/>
          </a:p>
        </p:txBody>
      </p:sp>
      <p:sp>
        <p:nvSpPr>
          <p:cNvPr id="47" name="Text 8"/>
          <p:cNvSpPr/>
          <p:nvPr/>
        </p:nvSpPr>
        <p:spPr>
          <a:xfrm>
            <a:off x="6981825" y="2286000"/>
            <a:ext cx="2133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2025154004</a:t>
            </a:r>
            <a:endParaRPr lang="en-US" sz="1050" dirty="0"/>
          </a:p>
        </p:txBody>
      </p:sp>
      <p:sp>
        <p:nvSpPr>
          <p:cNvPr id="48" name="Text 9"/>
          <p:cNvSpPr/>
          <p:nvPr/>
        </p:nvSpPr>
        <p:spPr>
          <a:xfrm>
            <a:off x="7191375" y="2552700"/>
            <a:ext cx="23088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㈜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에니아소프트</a:t>
            </a:r>
            <a:endParaRPr lang="en-US" sz="1050" dirty="0"/>
          </a:p>
        </p:txBody>
      </p:sp>
      <p:sp>
        <p:nvSpPr>
          <p:cNvPr id="49" name="Text 10"/>
          <p:cNvSpPr/>
          <p:nvPr/>
        </p:nvSpPr>
        <p:spPr>
          <a:xfrm>
            <a:off x="7191375" y="2781300"/>
            <a:ext cx="2114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현황 관리</a:t>
            </a:r>
            <a:endParaRPr lang="en-US" sz="1050" dirty="0"/>
          </a:p>
        </p:txBody>
      </p:sp>
      <p:sp>
        <p:nvSpPr>
          <p:cNvPr id="50" name="Text 11"/>
          <p:cNvSpPr/>
          <p:nvPr/>
        </p:nvSpPr>
        <p:spPr>
          <a:xfrm>
            <a:off x="7191374" y="3009900"/>
            <a:ext cx="2009775" cy="1333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신규 아이템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과제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관리</a:t>
            </a:r>
            <a:endParaRPr lang="en-US" sz="1050" dirty="0"/>
          </a:p>
        </p:txBody>
      </p:sp>
      <p:sp>
        <p:nvSpPr>
          <p:cNvPr id="51" name="Text 12"/>
          <p:cNvSpPr/>
          <p:nvPr/>
        </p:nvSpPr>
        <p:spPr>
          <a:xfrm>
            <a:off x="1152525" y="3810000"/>
            <a:ext cx="19716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이원표</a:t>
            </a:r>
            <a:endParaRPr lang="en-US" sz="1350" dirty="0"/>
          </a:p>
        </p:txBody>
      </p:sp>
      <p:sp>
        <p:nvSpPr>
          <p:cNvPr id="52" name="Text 13"/>
          <p:cNvSpPr/>
          <p:nvPr/>
        </p:nvSpPr>
        <p:spPr>
          <a:xfrm>
            <a:off x="1152525" y="4076700"/>
            <a:ext cx="23660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2025254021</a:t>
            </a:r>
            <a:endParaRPr lang="en-US" sz="1050" dirty="0"/>
          </a:p>
        </p:txBody>
      </p:sp>
      <p:sp>
        <p:nvSpPr>
          <p:cNvPr id="53" name="Text 14"/>
          <p:cNvSpPr/>
          <p:nvPr/>
        </p:nvSpPr>
        <p:spPr>
          <a:xfrm>
            <a:off x="1362075" y="4343400"/>
            <a:ext cx="20459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㈜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세노텍</a:t>
            </a:r>
            <a:endParaRPr lang="en-US" sz="1050" dirty="0"/>
          </a:p>
        </p:txBody>
      </p:sp>
      <p:sp>
        <p:nvSpPr>
          <p:cNvPr id="54" name="Text 15"/>
          <p:cNvSpPr/>
          <p:nvPr/>
        </p:nvSpPr>
        <p:spPr>
          <a:xfrm>
            <a:off x="1362075" y="4572000"/>
            <a:ext cx="2114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 엔지니어링 개발 총괄</a:t>
            </a:r>
            <a:endParaRPr lang="en-US" sz="1050" dirty="0"/>
          </a:p>
        </p:txBody>
      </p:sp>
      <p:sp>
        <p:nvSpPr>
          <p:cNvPr id="55" name="Text 16"/>
          <p:cNvSpPr/>
          <p:nvPr/>
        </p:nvSpPr>
        <p:spPr>
          <a:xfrm>
            <a:off x="1362075" y="4800600"/>
            <a:ext cx="165735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사업 개발 및 기술 전략</a:t>
            </a:r>
            <a:endParaRPr lang="en-US" sz="1050" dirty="0"/>
          </a:p>
        </p:txBody>
      </p:sp>
      <p:sp>
        <p:nvSpPr>
          <p:cNvPr id="56" name="Text 17"/>
          <p:cNvSpPr/>
          <p:nvPr/>
        </p:nvSpPr>
        <p:spPr>
          <a:xfrm>
            <a:off x="6981825" y="3810000"/>
            <a:ext cx="22193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35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전양호</a:t>
            </a:r>
            <a:endParaRPr lang="en-US" sz="1350" dirty="0"/>
          </a:p>
        </p:txBody>
      </p:sp>
      <p:sp>
        <p:nvSpPr>
          <p:cNvPr id="57" name="Text 18"/>
          <p:cNvSpPr/>
          <p:nvPr/>
        </p:nvSpPr>
        <p:spPr>
          <a:xfrm>
            <a:off x="7037070" y="4076700"/>
            <a:ext cx="26631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2025254002</a:t>
            </a:r>
            <a:endParaRPr lang="en-US" sz="1050" dirty="0"/>
          </a:p>
        </p:txBody>
      </p:sp>
      <p:sp>
        <p:nvSpPr>
          <p:cNvPr id="58" name="Text 19"/>
          <p:cNvSpPr/>
          <p:nvPr/>
        </p:nvSpPr>
        <p:spPr>
          <a:xfrm>
            <a:off x="7191375" y="4343400"/>
            <a:ext cx="21945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㈜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에이브이지니어스</a:t>
            </a:r>
            <a:endParaRPr lang="en-US" sz="1050" dirty="0"/>
          </a:p>
        </p:txBody>
      </p:sp>
      <p:sp>
        <p:nvSpPr>
          <p:cNvPr id="59" name="Text 20"/>
          <p:cNvSpPr/>
          <p:nvPr/>
        </p:nvSpPr>
        <p:spPr>
          <a:xfrm>
            <a:off x="7191375" y="4572000"/>
            <a:ext cx="24117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및 무인 이동체 제어 인터페이스 개발</a:t>
            </a:r>
            <a:endParaRPr lang="en-US" sz="1050" dirty="0"/>
          </a:p>
        </p:txBody>
      </p:sp>
      <p:sp>
        <p:nvSpPr>
          <p:cNvPr id="60" name="Text 21"/>
          <p:cNvSpPr/>
          <p:nvPr/>
        </p:nvSpPr>
        <p:spPr>
          <a:xfrm>
            <a:off x="7191375" y="4800600"/>
            <a:ext cx="230886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 원격 제어 및 데이터 통신 최적화</a:t>
            </a:r>
            <a:endParaRPr lang="en-US" sz="1050" dirty="0"/>
          </a:p>
        </p:txBody>
      </p:sp>
      <p:sp>
        <p:nvSpPr>
          <p:cNvPr id="61" name="Text 22"/>
          <p:cNvSpPr/>
          <p:nvPr/>
        </p:nvSpPr>
        <p:spPr>
          <a:xfrm>
            <a:off x="781050" y="5676900"/>
            <a:ext cx="11049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 핵심 가치</a:t>
            </a:r>
            <a:endParaRPr lang="en-US" sz="1350" dirty="0"/>
          </a:p>
        </p:txBody>
      </p:sp>
      <p:sp>
        <p:nvSpPr>
          <p:cNvPr id="62" name="Text 23"/>
          <p:cNvSpPr/>
          <p:nvPr/>
        </p:nvSpPr>
        <p:spPr>
          <a:xfrm>
            <a:off x="933450" y="6057900"/>
            <a:ext cx="1209675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혁신적 사고</a:t>
            </a:r>
            <a:endParaRPr lang="en-US" sz="1050" dirty="0"/>
          </a:p>
        </p:txBody>
      </p:sp>
      <p:sp>
        <p:nvSpPr>
          <p:cNvPr id="63" name="Text 24"/>
          <p:cNvSpPr/>
          <p:nvPr/>
        </p:nvSpPr>
        <p:spPr>
          <a:xfrm>
            <a:off x="2333625" y="6057900"/>
            <a:ext cx="1247775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협업과 소통</a:t>
            </a:r>
            <a:endParaRPr lang="en-US" sz="1050" dirty="0"/>
          </a:p>
        </p:txBody>
      </p:sp>
      <p:sp>
        <p:nvSpPr>
          <p:cNvPr id="64" name="Text 25"/>
          <p:cNvSpPr/>
          <p:nvPr/>
        </p:nvSpPr>
        <p:spPr>
          <a:xfrm>
            <a:off x="3695700" y="6057900"/>
            <a:ext cx="209169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데이터 기반 의사결정</a:t>
            </a:r>
            <a:endParaRPr lang="en-US" sz="1050" dirty="0"/>
          </a:p>
        </p:txBody>
      </p:sp>
      <p:sp>
        <p:nvSpPr>
          <p:cNvPr id="65" name="Text 26"/>
          <p:cNvSpPr/>
          <p:nvPr/>
        </p:nvSpPr>
        <p:spPr>
          <a:xfrm>
            <a:off x="5591175" y="6057900"/>
            <a:ext cx="1209675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지속적 성장</a:t>
            </a:r>
            <a:endParaRPr lang="en-US" sz="1050" dirty="0"/>
          </a:p>
        </p:txBody>
      </p:sp>
      <p:sp>
        <p:nvSpPr>
          <p:cNvPr id="66" name="Text 27"/>
          <p:cNvSpPr/>
          <p:nvPr/>
        </p:nvSpPr>
        <p:spPr>
          <a:xfrm>
            <a:off x="11296650" y="66294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1/5</a:t>
            </a:r>
            <a:endParaRPr lang="en-US" sz="105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8602201-5596-4126-A1F9-3972FD1C5170}"/>
              </a:ext>
            </a:extLst>
          </p:cNvPr>
          <p:cNvSpPr/>
          <p:nvPr/>
        </p:nvSpPr>
        <p:spPr>
          <a:xfrm>
            <a:off x="609600" y="2015490"/>
            <a:ext cx="428625" cy="571500"/>
          </a:xfrm>
          <a:prstGeom prst="ellipse">
            <a:avLst/>
          </a:prstGeom>
          <a:blipFill>
            <a:blip r:embed="rId21"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281030B-40A7-4304-B389-F7EFA8CCE4B5}"/>
              </a:ext>
            </a:extLst>
          </p:cNvPr>
          <p:cNvSpPr/>
          <p:nvPr/>
        </p:nvSpPr>
        <p:spPr>
          <a:xfrm>
            <a:off x="6414136" y="2015490"/>
            <a:ext cx="428625" cy="571500"/>
          </a:xfrm>
          <a:prstGeom prst="ellipse">
            <a:avLst/>
          </a:prstGeom>
          <a:blipFill>
            <a:blip r:embed="rId22"/>
            <a:stretch>
              <a:fillRect/>
            </a:stretch>
          </a:blip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AFABCEF-49AE-4BE1-9804-A8EC0C12A966}"/>
              </a:ext>
            </a:extLst>
          </p:cNvPr>
          <p:cNvSpPr/>
          <p:nvPr/>
        </p:nvSpPr>
        <p:spPr>
          <a:xfrm>
            <a:off x="604838" y="3810000"/>
            <a:ext cx="428625" cy="571500"/>
          </a:xfrm>
          <a:prstGeom prst="ellipse">
            <a:avLst/>
          </a:prstGeom>
          <a:blipFill>
            <a:blip r:embed="rId2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7F8B4E0-A88F-47EE-BAC3-B163AB87376F}"/>
              </a:ext>
            </a:extLst>
          </p:cNvPr>
          <p:cNvSpPr/>
          <p:nvPr/>
        </p:nvSpPr>
        <p:spPr>
          <a:xfrm>
            <a:off x="6488430" y="3813810"/>
            <a:ext cx="428625" cy="571500"/>
          </a:xfrm>
          <a:prstGeom prst="ellipse">
            <a:avLst/>
          </a:prstGeom>
          <a:blipFill>
            <a:blip r:embed="rId24"/>
            <a:stretch>
              <a:fillRect/>
            </a:stretch>
          </a:blip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43000"/>
            <a:ext cx="5600700" cy="3327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09700"/>
            <a:ext cx="238125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8288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2098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8194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143000"/>
            <a:ext cx="5600700" cy="5334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900" y="1409700"/>
            <a:ext cx="171450" cy="190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514600"/>
            <a:ext cx="133350" cy="13335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프로젝트 </a:t>
            </a:r>
            <a:r>
              <a:rPr lang="en-US" sz="2250" b="1" dirty="0" err="1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개요</a:t>
            </a: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 </a:t>
            </a:r>
            <a:r>
              <a:rPr lang="ko-KR" alt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와</a:t>
            </a: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 </a:t>
            </a:r>
            <a:r>
              <a:rPr lang="en-US" sz="2250" b="1" dirty="0" err="1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목적</a:t>
            </a:r>
            <a:endParaRPr lang="en-US" sz="2250" dirty="0"/>
          </a:p>
        </p:txBody>
      </p:sp>
      <p:sp>
        <p:nvSpPr>
          <p:cNvPr id="20" name="Text 1"/>
          <p:cNvSpPr/>
          <p:nvPr/>
        </p:nvSpPr>
        <p:spPr>
          <a:xfrm>
            <a:off x="962025" y="1371600"/>
            <a:ext cx="5143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목적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838200" y="1790700"/>
            <a:ext cx="56007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공유 시스템의 운영 효율성을 극대화하기 위해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수요 예측 모델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</a:t>
            </a:r>
            <a:endParaRPr lang="en-US" sz="1200" dirty="0"/>
          </a:p>
        </p:txBody>
      </p:sp>
      <p:sp>
        <p:nvSpPr>
          <p:cNvPr id="22" name="Text 3"/>
          <p:cNvSpPr/>
          <p:nvPr/>
        </p:nvSpPr>
        <p:spPr>
          <a:xfrm>
            <a:off x="838200" y="2171700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날씨, 시간, 요일, 계절 등 다양한 환경 요인이 자전거 대여 수요에 미치는 영향 분석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838200" y="2781300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Bike Sharing Dataset과 서울시 따릉이 데이터를 활용한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머신러닝 기반 예측 모델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구축</a:t>
            </a:r>
            <a:endParaRPr lang="en-US" sz="1200" dirty="0"/>
          </a:p>
        </p:txBody>
      </p:sp>
      <p:sp>
        <p:nvSpPr>
          <p:cNvPr id="25" name="Text 6"/>
          <p:cNvSpPr/>
          <p:nvPr/>
        </p:nvSpPr>
        <p:spPr>
          <a:xfrm>
            <a:off x="6724650" y="1371600"/>
            <a:ext cx="5143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데이터셋 소개</a:t>
            </a:r>
            <a:endParaRPr lang="en-US" sz="1500" dirty="0"/>
          </a:p>
        </p:txBody>
      </p:sp>
      <p:sp>
        <p:nvSpPr>
          <p:cNvPr id="26" name="Text 7"/>
          <p:cNvSpPr/>
          <p:nvPr/>
        </p:nvSpPr>
        <p:spPr>
          <a:xfrm>
            <a:off x="6858000" y="1790700"/>
            <a:ext cx="4724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Bike Sharing Dataset</a:t>
            </a:r>
            <a:endParaRPr lang="en-US" sz="1200" b="1" dirty="0"/>
          </a:p>
        </p:txBody>
      </p:sp>
      <p:sp>
        <p:nvSpPr>
          <p:cNvPr id="27" name="Text 8"/>
          <p:cNvSpPr/>
          <p:nvPr/>
        </p:nvSpPr>
        <p:spPr>
          <a:xfrm>
            <a:off x="6858000" y="2057400"/>
            <a:ext cx="4724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워싱턴 D.C.의 Capital Bikeshare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시스템에서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2021년부터 2022년까지 기록된 시간별(hour.csv)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대여량 정보</a:t>
            </a:r>
            <a:endParaRPr lang="en-US" sz="1050" dirty="0"/>
          </a:p>
        </p:txBody>
      </p:sp>
      <p:sp>
        <p:nvSpPr>
          <p:cNvPr id="28" name="Text 9"/>
          <p:cNvSpPr/>
          <p:nvPr/>
        </p:nvSpPr>
        <p:spPr>
          <a:xfrm>
            <a:off x="7029450" y="2476500"/>
            <a:ext cx="56692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포함 변수: 기온, 습도, 풍속, 날씨, 계절, 휴일, 근무일, 시간 등</a:t>
            </a:r>
            <a:endParaRPr lang="en-US" sz="1050" dirty="0"/>
          </a:p>
        </p:txBody>
      </p:sp>
      <p:sp>
        <p:nvSpPr>
          <p:cNvPr id="29" name="Text 10"/>
          <p:cNvSpPr/>
          <p:nvPr/>
        </p:nvSpPr>
        <p:spPr>
          <a:xfrm>
            <a:off x="6819900" y="2857500"/>
            <a:ext cx="4762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OpenMeteo</a:t>
            </a: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API WDC </a:t>
            </a: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데이터 </a:t>
            </a:r>
            <a:endParaRPr lang="en-US" sz="1200" b="1" dirty="0"/>
          </a:p>
        </p:txBody>
      </p:sp>
      <p:sp>
        <p:nvSpPr>
          <p:cNvPr id="30" name="Text 11"/>
          <p:cNvSpPr/>
          <p:nvPr/>
        </p:nvSpPr>
        <p:spPr>
          <a:xfrm>
            <a:off x="6819900" y="3124200"/>
            <a:ext cx="571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WDC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도시 환경에서의 자전거 공유 시스템 이용 패턴 분석을 위해 추가 활용</a:t>
            </a:r>
            <a:endParaRPr lang="en-US" sz="1050" dirty="0"/>
          </a:p>
        </p:txBody>
      </p:sp>
      <p:pic>
        <p:nvPicPr>
          <p:cNvPr id="33" name="Image 36" descr="preencoded.png">
            <a:extLst>
              <a:ext uri="{FF2B5EF4-FFF2-40B4-BE49-F238E27FC236}">
                <a16:creationId xmlns:a16="http://schemas.microsoft.com/office/drawing/2014/main" id="{28588AFC-3BD1-45E3-BE7B-C0F1394B14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3775" y="6667500"/>
            <a:ext cx="104775" cy="133350"/>
          </a:xfrm>
          <a:prstGeom prst="rect">
            <a:avLst/>
          </a:prstGeom>
        </p:spPr>
      </p:pic>
      <p:sp>
        <p:nvSpPr>
          <p:cNvPr id="34" name="Text 27">
            <a:extLst>
              <a:ext uri="{FF2B5EF4-FFF2-40B4-BE49-F238E27FC236}">
                <a16:creationId xmlns:a16="http://schemas.microsoft.com/office/drawing/2014/main" id="{55087C57-0F6E-43E8-8F40-DE7ED2E0E0AE}"/>
              </a:ext>
            </a:extLst>
          </p:cNvPr>
          <p:cNvSpPr/>
          <p:nvPr/>
        </p:nvSpPr>
        <p:spPr>
          <a:xfrm>
            <a:off x="11296650" y="66294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2/5</a:t>
            </a:r>
            <a:endParaRPr lang="en-US" sz="1050" dirty="0"/>
          </a:p>
        </p:txBody>
      </p:sp>
      <p:pic>
        <p:nvPicPr>
          <p:cNvPr id="49" name="Image 12" descr="preencoded.png">
            <a:extLst>
              <a:ext uri="{FF2B5EF4-FFF2-40B4-BE49-F238E27FC236}">
                <a16:creationId xmlns:a16="http://schemas.microsoft.com/office/drawing/2014/main" id="{C58AE23C-05FF-8F07-82D8-932D5C032A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4635500"/>
            <a:ext cx="133350" cy="133350"/>
          </a:xfrm>
          <a:prstGeom prst="rect">
            <a:avLst/>
          </a:prstGeom>
        </p:spPr>
      </p:pic>
      <p:sp>
        <p:nvSpPr>
          <p:cNvPr id="53" name="Text 7">
            <a:extLst>
              <a:ext uri="{FF2B5EF4-FFF2-40B4-BE49-F238E27FC236}">
                <a16:creationId xmlns:a16="http://schemas.microsoft.com/office/drawing/2014/main" id="{36B05FB4-5D88-FF1D-8FEC-BD486133DF19}"/>
              </a:ext>
            </a:extLst>
          </p:cNvPr>
          <p:cNvSpPr/>
          <p:nvPr/>
        </p:nvSpPr>
        <p:spPr>
          <a:xfrm>
            <a:off x="6858000" y="3911600"/>
            <a:ext cx="4724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서울 열린 데이터 광장 </a:t>
            </a:r>
            <a:r>
              <a:rPr lang="en-US" altLang="ko-KR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: </a:t>
            </a:r>
            <a:r>
              <a:rPr lang="ko-KR" altLang="en-US" sz="1200" b="1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따릉이</a:t>
            </a: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 대여 이력 데이터셋</a:t>
            </a:r>
            <a:endParaRPr lang="en-US" sz="1200" b="1" dirty="0">
              <a:solidFill>
                <a:srgbClr val="374151"/>
              </a:solidFill>
              <a:latin typeface="Noto Sans KR" pitchFamily="34" charset="0"/>
              <a:ea typeface="Noto Sans KR" pitchFamily="34" charset="-122"/>
            </a:endParaRPr>
          </a:p>
        </p:txBody>
      </p:sp>
      <p:sp>
        <p:nvSpPr>
          <p:cNvPr id="54" name="Text 8">
            <a:extLst>
              <a:ext uri="{FF2B5EF4-FFF2-40B4-BE49-F238E27FC236}">
                <a16:creationId xmlns:a16="http://schemas.microsoft.com/office/drawing/2014/main" id="{6A24335A-0BAE-8FBF-B679-A84E366EE56E}"/>
              </a:ext>
            </a:extLst>
          </p:cNvPr>
          <p:cNvSpPr/>
          <p:nvPr/>
        </p:nvSpPr>
        <p:spPr>
          <a:xfrm>
            <a:off x="6858000" y="4178300"/>
            <a:ext cx="4724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서울시 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따릉이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 자전거 공유 시스템에서 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2020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부터 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2025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년 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월 까지 기록된 </a:t>
            </a:r>
            <a:b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</a:b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시간별 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대여량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 정보</a:t>
            </a:r>
            <a:endParaRPr lang="en-US" sz="1050" dirty="0">
              <a:solidFill>
                <a:srgbClr val="374151"/>
              </a:solidFill>
              <a:latin typeface="Noto Sans KR" pitchFamily="34" charset="0"/>
              <a:ea typeface="Noto Sans KR" pitchFamily="34" charset="-122"/>
            </a:endParaRPr>
          </a:p>
        </p:txBody>
      </p:sp>
      <p:sp>
        <p:nvSpPr>
          <p:cNvPr id="55" name="Text 9">
            <a:extLst>
              <a:ext uri="{FF2B5EF4-FFF2-40B4-BE49-F238E27FC236}">
                <a16:creationId xmlns:a16="http://schemas.microsoft.com/office/drawing/2014/main" id="{123389D8-BC65-AC37-E0D6-90A34987454E}"/>
              </a:ext>
            </a:extLst>
          </p:cNvPr>
          <p:cNvSpPr/>
          <p:nvPr/>
        </p:nvSpPr>
        <p:spPr>
          <a:xfrm>
            <a:off x="7029450" y="4597400"/>
            <a:ext cx="56692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포함 변수: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요소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공간요소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요소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행동 데이터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활동량 데이터 등</a:t>
            </a:r>
            <a:endParaRPr lang="en-US" sz="1050" dirty="0"/>
          </a:p>
        </p:txBody>
      </p:sp>
      <p:sp>
        <p:nvSpPr>
          <p:cNvPr id="56" name="Text 10">
            <a:extLst>
              <a:ext uri="{FF2B5EF4-FFF2-40B4-BE49-F238E27FC236}">
                <a16:creationId xmlns:a16="http://schemas.microsoft.com/office/drawing/2014/main" id="{097C202E-AD05-7710-280B-E07EFC43BD11}"/>
              </a:ext>
            </a:extLst>
          </p:cNvPr>
          <p:cNvSpPr/>
          <p:nvPr/>
        </p:nvSpPr>
        <p:spPr>
          <a:xfrm>
            <a:off x="6819900" y="4978400"/>
            <a:ext cx="4762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자료 개방 포털 </a:t>
            </a:r>
            <a:r>
              <a:rPr lang="en-US" altLang="ko-KR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– ASOS </a:t>
            </a: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관측 데이터</a:t>
            </a:r>
            <a:r>
              <a:rPr lang="en-US" altLang="ko-KR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b="1" dirty="0"/>
          </a:p>
        </p:txBody>
      </p:sp>
      <p:sp>
        <p:nvSpPr>
          <p:cNvPr id="57" name="Text 11">
            <a:extLst>
              <a:ext uri="{FF2B5EF4-FFF2-40B4-BE49-F238E27FC236}">
                <a16:creationId xmlns:a16="http://schemas.microsoft.com/office/drawing/2014/main" id="{EB58358F-335F-E2F2-A39F-8E5CB381E67E}"/>
              </a:ext>
            </a:extLst>
          </p:cNvPr>
          <p:cNvSpPr/>
          <p:nvPr/>
        </p:nvSpPr>
        <p:spPr>
          <a:xfrm>
            <a:off x="6819900" y="5245100"/>
            <a:ext cx="571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도시 환경에서의 자전거 공유 시스템 이용 패턴 분석을 위해 추가 활용</a:t>
            </a:r>
            <a:endParaRPr lang="en-US" sz="1050" dirty="0"/>
          </a:p>
        </p:txBody>
      </p:sp>
      <p:pic>
        <p:nvPicPr>
          <p:cNvPr id="61" name="Image 10" descr="preencoded.png">
            <a:extLst>
              <a:ext uri="{FF2B5EF4-FFF2-40B4-BE49-F238E27FC236}">
                <a16:creationId xmlns:a16="http://schemas.microsoft.com/office/drawing/2014/main" id="{C99BE213-5FAD-65B9-1B1E-A5AE5431E0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1790700"/>
            <a:ext cx="304800" cy="381000"/>
          </a:xfrm>
          <a:prstGeom prst="rect">
            <a:avLst/>
          </a:prstGeom>
        </p:spPr>
      </p:pic>
      <p:pic>
        <p:nvPicPr>
          <p:cNvPr id="62" name="Image 11" descr="preencoded.png">
            <a:extLst>
              <a:ext uri="{FF2B5EF4-FFF2-40B4-BE49-F238E27FC236}">
                <a16:creationId xmlns:a16="http://schemas.microsoft.com/office/drawing/2014/main" id="{8F50814B-193F-8C50-411A-9BBBAC98BE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5100" y="1914525"/>
            <a:ext cx="152400" cy="152400"/>
          </a:xfrm>
          <a:prstGeom prst="rect">
            <a:avLst/>
          </a:prstGeom>
        </p:spPr>
      </p:pic>
      <p:pic>
        <p:nvPicPr>
          <p:cNvPr id="63" name="Image 13" descr="preencoded.png">
            <a:extLst>
              <a:ext uri="{FF2B5EF4-FFF2-40B4-BE49-F238E27FC236}">
                <a16:creationId xmlns:a16="http://schemas.microsoft.com/office/drawing/2014/main" id="{E6BF9886-0A62-8769-7125-F5F7F16FE1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2857500"/>
            <a:ext cx="266700" cy="381000"/>
          </a:xfrm>
          <a:prstGeom prst="rect">
            <a:avLst/>
          </a:prstGeom>
        </p:spPr>
      </p:pic>
      <p:pic>
        <p:nvPicPr>
          <p:cNvPr id="1024" name="Image 14" descr="preencoded.png">
            <a:extLst>
              <a:ext uri="{FF2B5EF4-FFF2-40B4-BE49-F238E27FC236}">
                <a16:creationId xmlns:a16="http://schemas.microsoft.com/office/drawing/2014/main" id="{D2D93064-AE46-A859-1B05-2F63B562C4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2981325"/>
            <a:ext cx="114300" cy="152400"/>
          </a:xfrm>
          <a:prstGeom prst="rect">
            <a:avLst/>
          </a:prstGeom>
        </p:spPr>
      </p:pic>
      <p:pic>
        <p:nvPicPr>
          <p:cNvPr id="1025" name="Image 10" descr="preencoded.png">
            <a:extLst>
              <a:ext uri="{FF2B5EF4-FFF2-40B4-BE49-F238E27FC236}">
                <a16:creationId xmlns:a16="http://schemas.microsoft.com/office/drawing/2014/main" id="{90F6B3BD-23E5-DEA3-993D-16E211B272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3848101"/>
            <a:ext cx="304800" cy="381000"/>
          </a:xfrm>
          <a:prstGeom prst="rect">
            <a:avLst/>
          </a:prstGeom>
        </p:spPr>
      </p:pic>
      <p:pic>
        <p:nvPicPr>
          <p:cNvPr id="1027" name="Image 11" descr="preencoded.png">
            <a:extLst>
              <a:ext uri="{FF2B5EF4-FFF2-40B4-BE49-F238E27FC236}">
                <a16:creationId xmlns:a16="http://schemas.microsoft.com/office/drawing/2014/main" id="{F5B85687-4676-2D4A-FFF3-3F31DDE7D2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5100" y="3971926"/>
            <a:ext cx="152400" cy="152400"/>
          </a:xfrm>
          <a:prstGeom prst="rect">
            <a:avLst/>
          </a:prstGeom>
        </p:spPr>
      </p:pic>
      <p:pic>
        <p:nvPicPr>
          <p:cNvPr id="1029" name="Image 13" descr="preencoded.png">
            <a:extLst>
              <a:ext uri="{FF2B5EF4-FFF2-40B4-BE49-F238E27FC236}">
                <a16:creationId xmlns:a16="http://schemas.microsoft.com/office/drawing/2014/main" id="{C826A84E-E121-84DE-AAF3-67D6711ADC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4914901"/>
            <a:ext cx="266700" cy="381000"/>
          </a:xfrm>
          <a:prstGeom prst="rect">
            <a:avLst/>
          </a:prstGeom>
        </p:spPr>
      </p:pic>
      <p:pic>
        <p:nvPicPr>
          <p:cNvPr id="1031" name="Image 14" descr="preencoded.png">
            <a:extLst>
              <a:ext uri="{FF2B5EF4-FFF2-40B4-BE49-F238E27FC236}">
                <a16:creationId xmlns:a16="http://schemas.microsoft.com/office/drawing/2014/main" id="{F8C1A0B1-D985-375F-1AC5-436731CAA0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5038726"/>
            <a:ext cx="114300" cy="152400"/>
          </a:xfrm>
          <a:prstGeom prst="rect">
            <a:avLst/>
          </a:prstGeom>
        </p:spPr>
      </p:pic>
      <p:pic>
        <p:nvPicPr>
          <p:cNvPr id="1041" name="Image 7" descr="preencoded.png">
            <a:extLst>
              <a:ext uri="{FF2B5EF4-FFF2-40B4-BE49-F238E27FC236}">
                <a16:creationId xmlns:a16="http://schemas.microsoft.com/office/drawing/2014/main" id="{D8265BD1-BB9D-B9A7-DDD2-4218A974F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460750"/>
            <a:ext cx="152400" cy="152400"/>
          </a:xfrm>
          <a:prstGeom prst="rect">
            <a:avLst/>
          </a:prstGeom>
        </p:spPr>
      </p:pic>
      <p:sp>
        <p:nvSpPr>
          <p:cNvPr id="1042" name="Text 5">
            <a:extLst>
              <a:ext uri="{FF2B5EF4-FFF2-40B4-BE49-F238E27FC236}">
                <a16:creationId xmlns:a16="http://schemas.microsoft.com/office/drawing/2014/main" id="{5482A305-0F43-5493-D67C-39085B636700}"/>
              </a:ext>
            </a:extLst>
          </p:cNvPr>
          <p:cNvSpPr/>
          <p:nvPr/>
        </p:nvSpPr>
        <p:spPr>
          <a:xfrm>
            <a:off x="838200" y="3422650"/>
            <a:ext cx="5303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예측 모델을 바탕으로 실제 운영 환경에 적용할 수 있는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개선 방안 제시</a:t>
            </a:r>
            <a:endParaRPr lang="en-US" sz="1200" dirty="0"/>
          </a:p>
        </p:txBody>
      </p:sp>
      <p:pic>
        <p:nvPicPr>
          <p:cNvPr id="1043" name="Image 9" descr="preencoded.png">
            <a:extLst>
              <a:ext uri="{FF2B5EF4-FFF2-40B4-BE49-F238E27FC236}">
                <a16:creationId xmlns:a16="http://schemas.microsoft.com/office/drawing/2014/main" id="{9497E671-42EF-49A2-9772-7A79D96EEF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42238" y="5943601"/>
            <a:ext cx="381000" cy="381000"/>
          </a:xfrm>
          <a:prstGeom prst="rect">
            <a:avLst/>
          </a:prstGeom>
        </p:spPr>
      </p:pic>
      <p:pic>
        <p:nvPicPr>
          <p:cNvPr id="1044" name="Image 14" descr="preencoded.png">
            <a:extLst>
              <a:ext uri="{FF2B5EF4-FFF2-40B4-BE49-F238E27FC236}">
                <a16:creationId xmlns:a16="http://schemas.microsoft.com/office/drawing/2014/main" id="{528B3F40-E6F2-B39D-BC2D-F1A495D089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91451" y="5975350"/>
            <a:ext cx="257175" cy="342900"/>
          </a:xfrm>
          <a:prstGeom prst="rect">
            <a:avLst/>
          </a:prstGeom>
        </p:spPr>
      </p:pic>
      <p:sp>
        <p:nvSpPr>
          <p:cNvPr id="1045" name="Text 10">
            <a:extLst>
              <a:ext uri="{FF2B5EF4-FFF2-40B4-BE49-F238E27FC236}">
                <a16:creationId xmlns:a16="http://schemas.microsoft.com/office/drawing/2014/main" id="{C6FDFD5A-C8B1-60DB-8B9F-6ADDB951599F}"/>
              </a:ext>
            </a:extLst>
          </p:cNvPr>
          <p:cNvSpPr/>
          <p:nvPr/>
        </p:nvSpPr>
        <p:spPr>
          <a:xfrm>
            <a:off x="8209281" y="6007099"/>
            <a:ext cx="206501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altLang="ko-KR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WDC/ </a:t>
            </a: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대여소 별 </a:t>
            </a:r>
            <a:r>
              <a:rPr lang="en-US" altLang="ko-KR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</a:t>
            </a: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정보</a:t>
            </a:r>
            <a:endParaRPr lang="en-US" sz="1200" b="1" dirty="0"/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69E12CE1-F893-516A-EECA-C21A795DCA39}"/>
              </a:ext>
            </a:extLst>
          </p:cNvPr>
          <p:cNvSpPr/>
          <p:nvPr/>
        </p:nvSpPr>
        <p:spPr>
          <a:xfrm>
            <a:off x="7742238" y="5765798"/>
            <a:ext cx="2532062" cy="508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858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876300"/>
            <a:ext cx="11582400" cy="2781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028700"/>
            <a:ext cx="1127760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028700"/>
            <a:ext cx="955625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825" y="1028700"/>
            <a:ext cx="2293739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6564" y="1028700"/>
            <a:ext cx="5734348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0912" y="1028700"/>
            <a:ext cx="2293888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1371600"/>
            <a:ext cx="955625" cy="533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1524000"/>
            <a:ext cx="22860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825" y="1371600"/>
            <a:ext cx="2293739" cy="533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6564" y="1371600"/>
            <a:ext cx="5734348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0864" y="1504950"/>
            <a:ext cx="133350" cy="1333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0912" y="1371600"/>
            <a:ext cx="2293888" cy="533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1905000"/>
            <a:ext cx="955625" cy="533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2057400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825" y="1905000"/>
            <a:ext cx="2293739" cy="533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6564" y="1905000"/>
            <a:ext cx="5734348" cy="533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0864" y="2038350"/>
            <a:ext cx="133350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0912" y="1905000"/>
            <a:ext cx="2293888" cy="533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438400"/>
            <a:ext cx="955625" cy="533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" y="2590800"/>
            <a:ext cx="228600" cy="228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825" y="2438400"/>
            <a:ext cx="2293739" cy="533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6564" y="2438400"/>
            <a:ext cx="5734348" cy="533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0864" y="2571750"/>
            <a:ext cx="133350" cy="1333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0912" y="2438400"/>
            <a:ext cx="2293888" cy="533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971800"/>
            <a:ext cx="955625" cy="533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500" y="3124200"/>
            <a:ext cx="228600" cy="2286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825" y="2971800"/>
            <a:ext cx="2293739" cy="533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6564" y="2971800"/>
            <a:ext cx="5734348" cy="533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0864" y="3105150"/>
            <a:ext cx="133350" cy="13335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0912" y="2971800"/>
            <a:ext cx="2293888" cy="533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4800" y="3810000"/>
            <a:ext cx="11582400" cy="13716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4010025"/>
            <a:ext cx="219075" cy="17145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4305300"/>
            <a:ext cx="1466850" cy="4953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400" y="4467225"/>
            <a:ext cx="180975" cy="1905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76450" y="4305300"/>
            <a:ext cx="1371600" cy="4953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" y="4905375"/>
            <a:ext cx="114300" cy="1143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44" name="Text 0"/>
          <p:cNvSpPr/>
          <p:nvPr/>
        </p:nvSpPr>
        <p:spPr>
          <a:xfrm>
            <a:off x="304800" y="304800"/>
            <a:ext cx="138988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프로젝트 일정 (2025.11.13 ~ 2025.12.17)</a:t>
            </a:r>
            <a:endParaRPr lang="en-US" sz="2250" dirty="0"/>
          </a:p>
        </p:txBody>
      </p:sp>
      <p:sp>
        <p:nvSpPr>
          <p:cNvPr id="45" name="Text 1"/>
          <p:cNvSpPr/>
          <p:nvPr/>
        </p:nvSpPr>
        <p:spPr>
          <a:xfrm>
            <a:off x="571500" y="1028700"/>
            <a:ext cx="955625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</a:t>
            </a:r>
            <a:endParaRPr lang="en-US" sz="1050" dirty="0"/>
          </a:p>
        </p:txBody>
      </p:sp>
      <p:sp>
        <p:nvSpPr>
          <p:cNvPr id="46" name="Text 2"/>
          <p:cNvSpPr/>
          <p:nvPr/>
        </p:nvSpPr>
        <p:spPr>
          <a:xfrm>
            <a:off x="1527125" y="1028700"/>
            <a:ext cx="2293739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기간</a:t>
            </a:r>
            <a:endParaRPr lang="en-US" sz="1050" dirty="0"/>
          </a:p>
        </p:txBody>
      </p:sp>
      <p:sp>
        <p:nvSpPr>
          <p:cNvPr id="47" name="Text 3"/>
          <p:cNvSpPr/>
          <p:nvPr/>
        </p:nvSpPr>
        <p:spPr>
          <a:xfrm>
            <a:off x="3820864" y="1028700"/>
            <a:ext cx="5734348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작업</a:t>
            </a:r>
            <a:endParaRPr lang="en-US" sz="1050" dirty="0"/>
          </a:p>
        </p:txBody>
      </p:sp>
      <p:sp>
        <p:nvSpPr>
          <p:cNvPr id="48" name="Text 4"/>
          <p:cNvSpPr/>
          <p:nvPr/>
        </p:nvSpPr>
        <p:spPr>
          <a:xfrm>
            <a:off x="9555212" y="1028700"/>
            <a:ext cx="2293888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담당 / 방식</a:t>
            </a:r>
            <a:endParaRPr lang="en-US" sz="1050" dirty="0"/>
          </a:p>
        </p:txBody>
      </p:sp>
      <p:sp>
        <p:nvSpPr>
          <p:cNvPr id="49" name="Text 5"/>
          <p:cNvSpPr/>
          <p:nvPr/>
        </p:nvSpPr>
        <p:spPr>
          <a:xfrm>
            <a:off x="652463" y="1524000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endParaRPr lang="en-US" sz="900" dirty="0"/>
          </a:p>
        </p:txBody>
      </p:sp>
      <p:sp>
        <p:nvSpPr>
          <p:cNvPr id="50" name="Text 6"/>
          <p:cNvSpPr/>
          <p:nvPr/>
        </p:nvSpPr>
        <p:spPr>
          <a:xfrm>
            <a:off x="1527125" y="1371600"/>
            <a:ext cx="2752487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11.13 ~ 11.19</a:t>
            </a:r>
            <a:endParaRPr lang="en-US" sz="1050" dirty="0"/>
          </a:p>
        </p:txBody>
      </p:sp>
      <p:sp>
        <p:nvSpPr>
          <p:cNvPr id="51" name="Text 7"/>
          <p:cNvSpPr/>
          <p:nvPr/>
        </p:nvSpPr>
        <p:spPr>
          <a:xfrm>
            <a:off x="3992314" y="1466850"/>
            <a:ext cx="300037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수집 및 정리</a:t>
            </a:r>
            <a:endParaRPr lang="en-US" sz="1050" dirty="0"/>
          </a:p>
        </p:txBody>
      </p:sp>
      <p:sp>
        <p:nvSpPr>
          <p:cNvPr id="52" name="Text 8"/>
          <p:cNvSpPr/>
          <p:nvPr/>
        </p:nvSpPr>
        <p:spPr>
          <a:xfrm>
            <a:off x="3992314" y="1657350"/>
            <a:ext cx="36004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Kaggle/UCI 데이터, 날씨·시간대 데이터 병합, </a:t>
            </a:r>
            <a:r>
              <a:rPr lang="en-US" sz="9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결측치·형식</a:t>
            </a: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9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통일</a:t>
            </a:r>
            <a:endParaRPr lang="en-US" sz="900" dirty="0"/>
          </a:p>
        </p:txBody>
      </p:sp>
      <p:sp>
        <p:nvSpPr>
          <p:cNvPr id="53" name="Text 9"/>
          <p:cNvSpPr/>
          <p:nvPr/>
        </p:nvSpPr>
        <p:spPr>
          <a:xfrm>
            <a:off x="9555212" y="1447800"/>
            <a:ext cx="8343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 전체 협업</a:t>
            </a:r>
            <a:endParaRPr lang="en-US" sz="1050" dirty="0"/>
          </a:p>
        </p:txBody>
      </p:sp>
      <p:sp>
        <p:nvSpPr>
          <p:cNvPr id="54" name="Text 10"/>
          <p:cNvSpPr/>
          <p:nvPr/>
        </p:nvSpPr>
        <p:spPr>
          <a:xfrm>
            <a:off x="10250537" y="1447800"/>
            <a:ext cx="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</a:t>
            </a:r>
            <a:endParaRPr lang="en-US" sz="1050" dirty="0"/>
          </a:p>
        </p:txBody>
      </p:sp>
      <p:sp>
        <p:nvSpPr>
          <p:cNvPr id="55" name="Text 11"/>
          <p:cNvSpPr/>
          <p:nvPr/>
        </p:nvSpPr>
        <p:spPr>
          <a:xfrm>
            <a:off x="9555212" y="1657350"/>
            <a:ext cx="112014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Google Drive / Git</a:t>
            </a:r>
            <a:endParaRPr lang="en-US" sz="900" dirty="0"/>
          </a:p>
        </p:txBody>
      </p:sp>
      <p:sp>
        <p:nvSpPr>
          <p:cNvPr id="56" name="Text 12"/>
          <p:cNvSpPr/>
          <p:nvPr/>
        </p:nvSpPr>
        <p:spPr>
          <a:xfrm>
            <a:off x="652463" y="2057400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endParaRPr lang="en-US" sz="900" dirty="0"/>
          </a:p>
        </p:txBody>
      </p:sp>
      <p:sp>
        <p:nvSpPr>
          <p:cNvPr id="57" name="Text 13"/>
          <p:cNvSpPr/>
          <p:nvPr/>
        </p:nvSpPr>
        <p:spPr>
          <a:xfrm>
            <a:off x="1527125" y="1905000"/>
            <a:ext cx="2752487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11.20 ~ 11.26</a:t>
            </a:r>
            <a:endParaRPr lang="en-US" sz="1050" dirty="0"/>
          </a:p>
        </p:txBody>
      </p:sp>
      <p:sp>
        <p:nvSpPr>
          <p:cNvPr id="58" name="Text 14"/>
          <p:cNvSpPr/>
          <p:nvPr/>
        </p:nvSpPr>
        <p:spPr>
          <a:xfrm>
            <a:off x="3992314" y="2000250"/>
            <a:ext cx="3390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전처리 및 EDA 공동 진행</a:t>
            </a:r>
            <a:endParaRPr lang="en-US" sz="1050" dirty="0"/>
          </a:p>
        </p:txBody>
      </p:sp>
      <p:sp>
        <p:nvSpPr>
          <p:cNvPr id="59" name="Text 15"/>
          <p:cNvSpPr/>
          <p:nvPr/>
        </p:nvSpPr>
        <p:spPr>
          <a:xfrm>
            <a:off x="3992314" y="2190750"/>
            <a:ext cx="40690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IQR </a:t>
            </a:r>
            <a:r>
              <a:rPr lang="en-US" sz="9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이상치</a:t>
            </a: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처리, 범주형 인코딩, EDA Notebook 작성, 베이스라인 모델 공유</a:t>
            </a:r>
            <a:endParaRPr lang="en-US" sz="900" dirty="0"/>
          </a:p>
        </p:txBody>
      </p:sp>
      <p:sp>
        <p:nvSpPr>
          <p:cNvPr id="60" name="Text 16"/>
          <p:cNvSpPr/>
          <p:nvPr/>
        </p:nvSpPr>
        <p:spPr>
          <a:xfrm>
            <a:off x="9555212" y="1981200"/>
            <a:ext cx="9829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전원 동일 환경</a:t>
            </a:r>
            <a:endParaRPr lang="en-US" sz="1050" dirty="0"/>
          </a:p>
        </p:txBody>
      </p:sp>
      <p:sp>
        <p:nvSpPr>
          <p:cNvPr id="61" name="Text 17"/>
          <p:cNvSpPr/>
          <p:nvPr/>
        </p:nvSpPr>
        <p:spPr>
          <a:xfrm>
            <a:off x="10374362" y="1981200"/>
            <a:ext cx="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</a:t>
            </a:r>
            <a:endParaRPr lang="en-US" sz="1050" dirty="0"/>
          </a:p>
        </p:txBody>
      </p:sp>
      <p:sp>
        <p:nvSpPr>
          <p:cNvPr id="62" name="Text 18"/>
          <p:cNvSpPr/>
          <p:nvPr/>
        </p:nvSpPr>
        <p:spPr>
          <a:xfrm>
            <a:off x="9555212" y="2190750"/>
            <a:ext cx="98298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Colab / VSCode</a:t>
            </a:r>
            <a:endParaRPr lang="en-US" sz="900" dirty="0"/>
          </a:p>
        </p:txBody>
      </p:sp>
      <p:sp>
        <p:nvSpPr>
          <p:cNvPr id="63" name="Text 19"/>
          <p:cNvSpPr/>
          <p:nvPr/>
        </p:nvSpPr>
        <p:spPr>
          <a:xfrm>
            <a:off x="652463" y="2590800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endParaRPr lang="en-US" sz="900" dirty="0"/>
          </a:p>
        </p:txBody>
      </p:sp>
      <p:sp>
        <p:nvSpPr>
          <p:cNvPr id="64" name="Text 20"/>
          <p:cNvSpPr/>
          <p:nvPr/>
        </p:nvSpPr>
        <p:spPr>
          <a:xfrm>
            <a:off x="1527125" y="2438400"/>
            <a:ext cx="2752487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11.27 ~ 12.03</a:t>
            </a:r>
            <a:endParaRPr lang="en-US" sz="1050" dirty="0"/>
          </a:p>
        </p:txBody>
      </p:sp>
      <p:sp>
        <p:nvSpPr>
          <p:cNvPr id="65" name="Text 21"/>
          <p:cNvSpPr/>
          <p:nvPr/>
        </p:nvSpPr>
        <p:spPr>
          <a:xfrm>
            <a:off x="3992314" y="2533650"/>
            <a:ext cx="50387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개별 모델링</a:t>
            </a:r>
            <a:endParaRPr lang="en-US" sz="1050" dirty="0"/>
          </a:p>
        </p:txBody>
      </p:sp>
      <p:sp>
        <p:nvSpPr>
          <p:cNvPr id="66" name="Text 22"/>
          <p:cNvSpPr/>
          <p:nvPr/>
        </p:nvSpPr>
        <p:spPr>
          <a:xfrm>
            <a:off x="3992314" y="2724150"/>
            <a:ext cx="60464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LightGBM, XGBoost, RF </a:t>
            </a:r>
            <a:r>
              <a:rPr lang="en-US" sz="9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</a:t>
            </a: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적용, 동일 train/valid split, MAE/RMSE 비교</a:t>
            </a:r>
            <a:endParaRPr lang="en-US" sz="900" dirty="0"/>
          </a:p>
        </p:txBody>
      </p:sp>
      <p:sp>
        <p:nvSpPr>
          <p:cNvPr id="67" name="Text 23"/>
          <p:cNvSpPr/>
          <p:nvPr/>
        </p:nvSpPr>
        <p:spPr>
          <a:xfrm>
            <a:off x="9555212" y="2514600"/>
            <a:ext cx="7886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개인별 분담</a:t>
            </a:r>
            <a:endParaRPr lang="en-US" sz="1050" dirty="0"/>
          </a:p>
        </p:txBody>
      </p:sp>
      <p:sp>
        <p:nvSpPr>
          <p:cNvPr id="68" name="Text 24"/>
          <p:cNvSpPr/>
          <p:nvPr/>
        </p:nvSpPr>
        <p:spPr>
          <a:xfrm>
            <a:off x="10212437" y="2514600"/>
            <a:ext cx="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</a:t>
            </a:r>
            <a:endParaRPr lang="en-US" sz="1050" dirty="0"/>
          </a:p>
        </p:txBody>
      </p:sp>
      <p:sp>
        <p:nvSpPr>
          <p:cNvPr id="69" name="Text 25"/>
          <p:cNvSpPr/>
          <p:nvPr/>
        </p:nvSpPr>
        <p:spPr>
          <a:xfrm>
            <a:off x="9555212" y="2724150"/>
            <a:ext cx="110871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각자 담당 모델 개발</a:t>
            </a:r>
            <a:endParaRPr lang="en-US" sz="900" dirty="0"/>
          </a:p>
        </p:txBody>
      </p:sp>
      <p:sp>
        <p:nvSpPr>
          <p:cNvPr id="70" name="Text 26"/>
          <p:cNvSpPr/>
          <p:nvPr/>
        </p:nvSpPr>
        <p:spPr>
          <a:xfrm>
            <a:off x="652463" y="3124200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endParaRPr lang="en-US" sz="900" dirty="0"/>
          </a:p>
        </p:txBody>
      </p:sp>
      <p:sp>
        <p:nvSpPr>
          <p:cNvPr id="71" name="Text 27"/>
          <p:cNvSpPr/>
          <p:nvPr/>
        </p:nvSpPr>
        <p:spPr>
          <a:xfrm>
            <a:off x="1527125" y="2971800"/>
            <a:ext cx="2752487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12.04 ~ 12.17</a:t>
            </a:r>
            <a:endParaRPr lang="en-US" sz="1050" dirty="0"/>
          </a:p>
        </p:txBody>
      </p:sp>
      <p:sp>
        <p:nvSpPr>
          <p:cNvPr id="72" name="Text 28"/>
          <p:cNvSpPr/>
          <p:nvPr/>
        </p:nvSpPr>
        <p:spPr>
          <a:xfrm>
            <a:off x="3992314" y="3067050"/>
            <a:ext cx="39243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앙상블 및 결론 도출</a:t>
            </a:r>
            <a:endParaRPr lang="en-US" sz="1050" dirty="0"/>
          </a:p>
        </p:txBody>
      </p:sp>
      <p:sp>
        <p:nvSpPr>
          <p:cNvPr id="73" name="Text 29"/>
          <p:cNvSpPr/>
          <p:nvPr/>
        </p:nvSpPr>
        <p:spPr>
          <a:xfrm>
            <a:off x="3992314" y="3257550"/>
            <a:ext cx="47091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Weighted Average </a:t>
            </a:r>
            <a:r>
              <a:rPr lang="ko-KR" alt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앙상블</a:t>
            </a: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9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모델별</a:t>
            </a:r>
            <a:r>
              <a:rPr lang="en-US" altLang="ko-KR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</a:t>
            </a:r>
            <a:r>
              <a:rPr lang="ko-KR" alt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앙상블 </a:t>
            </a: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SHAP 해석, 결과 보고서 작성</a:t>
            </a:r>
            <a:endParaRPr lang="en-US" sz="900" dirty="0"/>
          </a:p>
        </p:txBody>
      </p:sp>
      <p:sp>
        <p:nvSpPr>
          <p:cNvPr id="74" name="Text 30"/>
          <p:cNvSpPr/>
          <p:nvPr/>
        </p:nvSpPr>
        <p:spPr>
          <a:xfrm>
            <a:off x="9555212" y="3048000"/>
            <a:ext cx="4914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 통합</a:t>
            </a:r>
            <a:endParaRPr lang="en-US" sz="1050" dirty="0"/>
          </a:p>
        </p:txBody>
      </p:sp>
      <p:sp>
        <p:nvSpPr>
          <p:cNvPr id="75" name="Text 31"/>
          <p:cNvSpPr/>
          <p:nvPr/>
        </p:nvSpPr>
        <p:spPr>
          <a:xfrm>
            <a:off x="9964787" y="3048000"/>
            <a:ext cx="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</a:t>
            </a:r>
            <a:endParaRPr lang="en-US" sz="1050" dirty="0"/>
          </a:p>
        </p:txBody>
      </p:sp>
      <p:sp>
        <p:nvSpPr>
          <p:cNvPr id="76" name="Text 32"/>
          <p:cNvSpPr/>
          <p:nvPr/>
        </p:nvSpPr>
        <p:spPr>
          <a:xfrm>
            <a:off x="9555212" y="3257550"/>
            <a:ext cx="94869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결과물 완성</a:t>
            </a:r>
            <a:endParaRPr lang="en-US" sz="900" dirty="0"/>
          </a:p>
        </p:txBody>
      </p:sp>
      <p:sp>
        <p:nvSpPr>
          <p:cNvPr id="77" name="Text 33"/>
          <p:cNvSpPr/>
          <p:nvPr/>
        </p:nvSpPr>
        <p:spPr>
          <a:xfrm>
            <a:off x="752475" y="3962400"/>
            <a:ext cx="1127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협업 방식</a:t>
            </a:r>
            <a:endParaRPr lang="en-US" sz="1350" dirty="0"/>
          </a:p>
        </p:txBody>
      </p:sp>
      <p:sp>
        <p:nvSpPr>
          <p:cNvPr id="78" name="Text 34"/>
          <p:cNvSpPr/>
          <p:nvPr/>
        </p:nvSpPr>
        <p:spPr>
          <a:xfrm>
            <a:off x="790575" y="4381500"/>
            <a:ext cx="105727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GitHub</a:t>
            </a:r>
            <a:endParaRPr lang="en-US" sz="1050" dirty="0"/>
          </a:p>
        </p:txBody>
      </p:sp>
      <p:sp>
        <p:nvSpPr>
          <p:cNvPr id="79" name="Text 35"/>
          <p:cNvSpPr/>
          <p:nvPr/>
        </p:nvSpPr>
        <p:spPr>
          <a:xfrm>
            <a:off x="790575" y="4572000"/>
            <a:ext cx="126873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버전 관리 및 코드 공유</a:t>
            </a:r>
            <a:endParaRPr lang="en-US" sz="900" dirty="0"/>
          </a:p>
        </p:txBody>
      </p:sp>
      <p:sp>
        <p:nvSpPr>
          <p:cNvPr id="80" name="Text 36"/>
          <p:cNvSpPr/>
          <p:nvPr/>
        </p:nvSpPr>
        <p:spPr>
          <a:xfrm>
            <a:off x="2400300" y="43815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/>
              <a:t>Google Drive</a:t>
            </a:r>
          </a:p>
        </p:txBody>
      </p:sp>
      <p:sp>
        <p:nvSpPr>
          <p:cNvPr id="81" name="Text 37"/>
          <p:cNvSpPr/>
          <p:nvPr/>
        </p:nvSpPr>
        <p:spPr>
          <a:xfrm>
            <a:off x="2400300" y="4572000"/>
            <a:ext cx="11658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ko-KR" alt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데이터셋 공유</a:t>
            </a:r>
            <a:endParaRPr lang="en-US" sz="900" dirty="0"/>
          </a:p>
        </p:txBody>
      </p:sp>
      <p:sp>
        <p:nvSpPr>
          <p:cNvPr id="84" name="Text 40"/>
          <p:cNvSpPr/>
          <p:nvPr/>
        </p:nvSpPr>
        <p:spPr>
          <a:xfrm>
            <a:off x="609600" y="4876800"/>
            <a:ext cx="112776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다양한 협업 툴을 활용한 효율적인 프로젝트 관리로 팀원 간 원활한 소통과 일정 준수를 실현합니다.</a:t>
            </a:r>
            <a:endParaRPr lang="en-US" sz="900" dirty="0"/>
          </a:p>
        </p:txBody>
      </p:sp>
      <p:sp>
        <p:nvSpPr>
          <p:cNvPr id="85" name="Text 41"/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3/5</a:t>
            </a:r>
            <a:endParaRPr lang="en-US" sz="1050" dirty="0"/>
          </a:p>
        </p:txBody>
      </p:sp>
      <p:pic>
        <p:nvPicPr>
          <p:cNvPr id="86" name="Image 38" descr="preencoded.png">
            <a:extLst>
              <a:ext uri="{FF2B5EF4-FFF2-40B4-BE49-F238E27FC236}">
                <a16:creationId xmlns:a16="http://schemas.microsoft.com/office/drawing/2014/main" id="{696E4436-3CDF-4D04-A5D2-FC29C6C9C5D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90925" y="4314825"/>
            <a:ext cx="1504950" cy="495300"/>
          </a:xfrm>
          <a:prstGeom prst="rect">
            <a:avLst/>
          </a:prstGeom>
        </p:spPr>
      </p:pic>
      <p:sp>
        <p:nvSpPr>
          <p:cNvPr id="87" name="Text 38">
            <a:extLst>
              <a:ext uri="{FF2B5EF4-FFF2-40B4-BE49-F238E27FC236}">
                <a16:creationId xmlns:a16="http://schemas.microsoft.com/office/drawing/2014/main" id="{31E80D66-4582-4C5A-A79A-89D75D066CB5}"/>
              </a:ext>
            </a:extLst>
          </p:cNvPr>
          <p:cNvSpPr/>
          <p:nvPr/>
        </p:nvSpPr>
        <p:spPr>
          <a:xfrm>
            <a:off x="3886200" y="4391025"/>
            <a:ext cx="113347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MS365</a:t>
            </a:r>
            <a:endParaRPr lang="en-US" sz="1050" dirty="0"/>
          </a:p>
        </p:txBody>
      </p:sp>
      <p:sp>
        <p:nvSpPr>
          <p:cNvPr id="88" name="Text 39">
            <a:extLst>
              <a:ext uri="{FF2B5EF4-FFF2-40B4-BE49-F238E27FC236}">
                <a16:creationId xmlns:a16="http://schemas.microsoft.com/office/drawing/2014/main" id="{72D52CB9-0DFA-4779-A61B-89222932A119}"/>
              </a:ext>
            </a:extLst>
          </p:cNvPr>
          <p:cNvSpPr/>
          <p:nvPr/>
        </p:nvSpPr>
        <p:spPr>
          <a:xfrm>
            <a:off x="3886200" y="4581525"/>
            <a:ext cx="13601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문서화 및 프로젝트 관리</a:t>
            </a:r>
            <a:endParaRPr lang="en-US" sz="900" dirty="0"/>
          </a:p>
        </p:txBody>
      </p:sp>
      <p:pic>
        <p:nvPicPr>
          <p:cNvPr id="91" name="Picture 4">
            <a:extLst>
              <a:ext uri="{FF2B5EF4-FFF2-40B4-BE49-F238E27FC236}">
                <a16:creationId xmlns:a16="http://schemas.microsoft.com/office/drawing/2014/main" id="{5CFB5B74-5AEA-4CF3-B891-172FCAE58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3" t="3947" r="21841" b="34211"/>
          <a:stretch/>
        </p:blipFill>
        <p:spPr bwMode="auto">
          <a:xfrm>
            <a:off x="3627834" y="4441031"/>
            <a:ext cx="215741" cy="2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DBF1987-61B6-AABA-942E-D520BB425A1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05978" y="4439602"/>
            <a:ext cx="264795" cy="2647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6720780" cy="5295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954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2171700"/>
            <a:ext cx="633978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895600"/>
            <a:ext cx="633978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581400"/>
            <a:ext cx="633978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267200"/>
            <a:ext cx="633978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953000"/>
            <a:ext cx="633978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5638800"/>
            <a:ext cx="6339780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1805" y="1066800"/>
            <a:ext cx="4480620" cy="5295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0880" y="1295400"/>
            <a:ext cx="142875" cy="1905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 err="1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데이터셋</a:t>
            </a: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(WDC) 소개 및 변수 설명</a:t>
            </a:r>
            <a:endParaRPr lang="en-US" sz="2250" dirty="0"/>
          </a:p>
        </p:txBody>
      </p:sp>
      <p:sp>
        <p:nvSpPr>
          <p:cNvPr id="29" name="Text 1"/>
          <p:cNvSpPr/>
          <p:nvPr/>
        </p:nvSpPr>
        <p:spPr>
          <a:xfrm>
            <a:off x="876300" y="1257300"/>
            <a:ext cx="63397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Bike Sharing Dataset</a:t>
            </a:r>
            <a:endParaRPr lang="en-US" sz="1500" dirty="0"/>
          </a:p>
        </p:txBody>
      </p:sp>
      <p:sp>
        <p:nvSpPr>
          <p:cNvPr id="30" name="Text 2"/>
          <p:cNvSpPr/>
          <p:nvPr/>
        </p:nvSpPr>
        <p:spPr>
          <a:xfrm>
            <a:off x="571500" y="1638300"/>
            <a:ext cx="63397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워싱턴 D.C.의 Capital Bikeshare </a:t>
            </a: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시스템에서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2021년부터 2022년까지 기록된 시간별 및 일별 자전거 대여량 정보</a:t>
            </a:r>
            <a:endParaRPr lang="en-US" sz="1050" dirty="0"/>
          </a:p>
        </p:txBody>
      </p:sp>
      <p:sp>
        <p:nvSpPr>
          <p:cNvPr id="31" name="Text 3"/>
          <p:cNvSpPr/>
          <p:nvPr/>
        </p:nvSpPr>
        <p:spPr>
          <a:xfrm>
            <a:off x="571500" y="2171700"/>
            <a:ext cx="993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변수명</a:t>
            </a:r>
            <a:endParaRPr lang="en-US" sz="1200" dirty="0"/>
          </a:p>
        </p:txBody>
      </p:sp>
      <p:sp>
        <p:nvSpPr>
          <p:cNvPr id="32" name="Text 4"/>
          <p:cNvSpPr/>
          <p:nvPr/>
        </p:nvSpPr>
        <p:spPr>
          <a:xfrm>
            <a:off x="1640830" y="2171700"/>
            <a:ext cx="993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타입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2710160" y="2171700"/>
            <a:ext cx="2062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설명</a:t>
            </a:r>
            <a:endParaRPr lang="en-US" sz="1200" dirty="0"/>
          </a:p>
        </p:txBody>
      </p:sp>
      <p:sp>
        <p:nvSpPr>
          <p:cNvPr id="34" name="Text 6"/>
          <p:cNvSpPr/>
          <p:nvPr/>
        </p:nvSpPr>
        <p:spPr>
          <a:xfrm>
            <a:off x="4848820" y="2171700"/>
            <a:ext cx="2062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단위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571500" y="26289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instant</a:t>
            </a:r>
            <a:endParaRPr lang="en-US" sz="1050" dirty="0"/>
          </a:p>
        </p:txBody>
      </p:sp>
      <p:sp>
        <p:nvSpPr>
          <p:cNvPr id="36" name="Text 8"/>
          <p:cNvSpPr/>
          <p:nvPr/>
        </p:nvSpPr>
        <p:spPr>
          <a:xfrm>
            <a:off x="1640830" y="26289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ID</a:t>
            </a:r>
            <a:endParaRPr lang="en-US" sz="1050" dirty="0"/>
          </a:p>
        </p:txBody>
      </p:sp>
      <p:sp>
        <p:nvSpPr>
          <p:cNvPr id="37" name="Text 9"/>
          <p:cNvSpPr/>
          <p:nvPr/>
        </p:nvSpPr>
        <p:spPr>
          <a:xfrm>
            <a:off x="2710160" y="26289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기록 인덱스</a:t>
            </a:r>
            <a:endParaRPr lang="en-US" sz="1050" dirty="0"/>
          </a:p>
        </p:txBody>
      </p:sp>
      <p:sp>
        <p:nvSpPr>
          <p:cNvPr id="38" name="Text 10"/>
          <p:cNvSpPr/>
          <p:nvPr/>
        </p:nvSpPr>
        <p:spPr>
          <a:xfrm>
            <a:off x="4848820" y="26289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39" name="Text 11"/>
          <p:cNvSpPr/>
          <p:nvPr/>
        </p:nvSpPr>
        <p:spPr>
          <a:xfrm>
            <a:off x="571500" y="29718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dteday</a:t>
            </a:r>
            <a:endParaRPr lang="en-US" sz="1050" dirty="0"/>
          </a:p>
        </p:txBody>
      </p:sp>
      <p:sp>
        <p:nvSpPr>
          <p:cNvPr id="40" name="Text 12"/>
          <p:cNvSpPr/>
          <p:nvPr/>
        </p:nvSpPr>
        <p:spPr>
          <a:xfrm>
            <a:off x="1640830" y="29718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Date</a:t>
            </a:r>
            <a:endParaRPr lang="en-US" sz="1050" dirty="0"/>
          </a:p>
        </p:txBody>
      </p:sp>
      <p:sp>
        <p:nvSpPr>
          <p:cNvPr id="41" name="Text 13"/>
          <p:cNvSpPr/>
          <p:nvPr/>
        </p:nvSpPr>
        <p:spPr>
          <a:xfrm>
            <a:off x="2710160" y="29718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날짜</a:t>
            </a:r>
            <a:endParaRPr lang="en-US" sz="1050" dirty="0"/>
          </a:p>
        </p:txBody>
      </p:sp>
      <p:sp>
        <p:nvSpPr>
          <p:cNvPr id="42" name="Text 14"/>
          <p:cNvSpPr/>
          <p:nvPr/>
        </p:nvSpPr>
        <p:spPr>
          <a:xfrm>
            <a:off x="4848820" y="29718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43" name="Text 15"/>
          <p:cNvSpPr/>
          <p:nvPr/>
        </p:nvSpPr>
        <p:spPr>
          <a:xfrm>
            <a:off x="571500" y="33147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season</a:t>
            </a:r>
            <a:endParaRPr lang="en-US" sz="1050" dirty="0"/>
          </a:p>
        </p:txBody>
      </p:sp>
      <p:sp>
        <p:nvSpPr>
          <p:cNvPr id="44" name="Text 16"/>
          <p:cNvSpPr/>
          <p:nvPr/>
        </p:nvSpPr>
        <p:spPr>
          <a:xfrm>
            <a:off x="1640830" y="33147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45" name="Text 17"/>
          <p:cNvSpPr/>
          <p:nvPr/>
        </p:nvSpPr>
        <p:spPr>
          <a:xfrm>
            <a:off x="2710160" y="33147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계절 (1:겨울, 2:봄, 3:여름, 4:가을)</a:t>
            </a:r>
            <a:endParaRPr lang="en-US" sz="1050" dirty="0"/>
          </a:p>
        </p:txBody>
      </p:sp>
      <p:sp>
        <p:nvSpPr>
          <p:cNvPr id="46" name="Text 18"/>
          <p:cNvSpPr/>
          <p:nvPr/>
        </p:nvSpPr>
        <p:spPr>
          <a:xfrm>
            <a:off x="4848820" y="33147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47" name="Text 19"/>
          <p:cNvSpPr/>
          <p:nvPr/>
        </p:nvSpPr>
        <p:spPr>
          <a:xfrm>
            <a:off x="571500" y="36576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yr</a:t>
            </a:r>
            <a:endParaRPr lang="en-US" sz="1050" dirty="0"/>
          </a:p>
        </p:txBody>
      </p:sp>
      <p:sp>
        <p:nvSpPr>
          <p:cNvPr id="48" name="Text 20"/>
          <p:cNvSpPr/>
          <p:nvPr/>
        </p:nvSpPr>
        <p:spPr>
          <a:xfrm>
            <a:off x="1640830" y="36576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49" name="Text 21"/>
          <p:cNvSpPr/>
          <p:nvPr/>
        </p:nvSpPr>
        <p:spPr>
          <a:xfrm>
            <a:off x="2710160" y="36576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연도 (0: 2011, 1: 2012)</a:t>
            </a:r>
            <a:endParaRPr lang="en-US" sz="1050" dirty="0"/>
          </a:p>
        </p:txBody>
      </p:sp>
      <p:sp>
        <p:nvSpPr>
          <p:cNvPr id="50" name="Text 22"/>
          <p:cNvSpPr/>
          <p:nvPr/>
        </p:nvSpPr>
        <p:spPr>
          <a:xfrm>
            <a:off x="4848820" y="36576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1" name="Text 23"/>
          <p:cNvSpPr/>
          <p:nvPr/>
        </p:nvSpPr>
        <p:spPr>
          <a:xfrm>
            <a:off x="571500" y="40005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mnth</a:t>
            </a:r>
            <a:endParaRPr lang="en-US" sz="1050" dirty="0"/>
          </a:p>
        </p:txBody>
      </p:sp>
      <p:sp>
        <p:nvSpPr>
          <p:cNvPr id="52" name="Text 24"/>
          <p:cNvSpPr/>
          <p:nvPr/>
        </p:nvSpPr>
        <p:spPr>
          <a:xfrm>
            <a:off x="1640830" y="40005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53" name="Text 25"/>
          <p:cNvSpPr/>
          <p:nvPr/>
        </p:nvSpPr>
        <p:spPr>
          <a:xfrm>
            <a:off x="2710160" y="40005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 (1~12)</a:t>
            </a:r>
            <a:endParaRPr lang="en-US" sz="1050" dirty="0"/>
          </a:p>
        </p:txBody>
      </p:sp>
      <p:sp>
        <p:nvSpPr>
          <p:cNvPr id="54" name="Text 26"/>
          <p:cNvSpPr/>
          <p:nvPr/>
        </p:nvSpPr>
        <p:spPr>
          <a:xfrm>
            <a:off x="4848820" y="40005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5" name="Text 27"/>
          <p:cNvSpPr/>
          <p:nvPr/>
        </p:nvSpPr>
        <p:spPr>
          <a:xfrm>
            <a:off x="571500" y="43434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hr</a:t>
            </a:r>
            <a:endParaRPr lang="en-US" sz="1050" dirty="0"/>
          </a:p>
        </p:txBody>
      </p:sp>
      <p:sp>
        <p:nvSpPr>
          <p:cNvPr id="56" name="Text 28"/>
          <p:cNvSpPr/>
          <p:nvPr/>
        </p:nvSpPr>
        <p:spPr>
          <a:xfrm>
            <a:off x="1640830" y="43434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57" name="Text 29"/>
          <p:cNvSpPr/>
          <p:nvPr/>
        </p:nvSpPr>
        <p:spPr>
          <a:xfrm>
            <a:off x="2710160" y="4343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 (0~23)</a:t>
            </a:r>
            <a:endParaRPr lang="en-US" sz="1050" dirty="0"/>
          </a:p>
        </p:txBody>
      </p:sp>
      <p:sp>
        <p:nvSpPr>
          <p:cNvPr id="58" name="Text 30"/>
          <p:cNvSpPr/>
          <p:nvPr/>
        </p:nvSpPr>
        <p:spPr>
          <a:xfrm>
            <a:off x="4848820" y="4343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9" name="Text 31"/>
          <p:cNvSpPr/>
          <p:nvPr/>
        </p:nvSpPr>
        <p:spPr>
          <a:xfrm>
            <a:off x="571500" y="46863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holiday</a:t>
            </a:r>
            <a:endParaRPr lang="en-US" sz="1050" dirty="0"/>
          </a:p>
        </p:txBody>
      </p:sp>
      <p:sp>
        <p:nvSpPr>
          <p:cNvPr id="60" name="Text 32"/>
          <p:cNvSpPr/>
          <p:nvPr/>
        </p:nvSpPr>
        <p:spPr>
          <a:xfrm>
            <a:off x="1640830" y="46863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Binary</a:t>
            </a:r>
            <a:endParaRPr lang="en-US" sz="1050" dirty="0"/>
          </a:p>
        </p:txBody>
      </p:sp>
      <p:sp>
        <p:nvSpPr>
          <p:cNvPr id="61" name="Text 33"/>
          <p:cNvSpPr/>
          <p:nvPr/>
        </p:nvSpPr>
        <p:spPr>
          <a:xfrm>
            <a:off x="2710160" y="46863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공휴일 여부 (1:공휴일, 0:아님)</a:t>
            </a:r>
            <a:endParaRPr lang="en-US" sz="1050" dirty="0"/>
          </a:p>
        </p:txBody>
      </p:sp>
      <p:sp>
        <p:nvSpPr>
          <p:cNvPr id="62" name="Text 34"/>
          <p:cNvSpPr/>
          <p:nvPr/>
        </p:nvSpPr>
        <p:spPr>
          <a:xfrm>
            <a:off x="4848820" y="46863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63" name="Text 35"/>
          <p:cNvSpPr/>
          <p:nvPr/>
        </p:nvSpPr>
        <p:spPr>
          <a:xfrm>
            <a:off x="571500" y="50292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weekday</a:t>
            </a:r>
            <a:endParaRPr lang="en-US" sz="1050" dirty="0"/>
          </a:p>
        </p:txBody>
      </p:sp>
      <p:sp>
        <p:nvSpPr>
          <p:cNvPr id="64" name="Text 36"/>
          <p:cNvSpPr/>
          <p:nvPr/>
        </p:nvSpPr>
        <p:spPr>
          <a:xfrm>
            <a:off x="1640830" y="50292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65" name="Text 37"/>
          <p:cNvSpPr/>
          <p:nvPr/>
        </p:nvSpPr>
        <p:spPr>
          <a:xfrm>
            <a:off x="2710160" y="50292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요일</a:t>
            </a:r>
            <a:endParaRPr lang="en-US" sz="1050" dirty="0"/>
          </a:p>
        </p:txBody>
      </p:sp>
      <p:sp>
        <p:nvSpPr>
          <p:cNvPr id="66" name="Text 38"/>
          <p:cNvSpPr/>
          <p:nvPr/>
        </p:nvSpPr>
        <p:spPr>
          <a:xfrm>
            <a:off x="4848820" y="50292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67" name="Text 39"/>
          <p:cNvSpPr/>
          <p:nvPr/>
        </p:nvSpPr>
        <p:spPr>
          <a:xfrm>
            <a:off x="571500" y="53721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workingday</a:t>
            </a:r>
            <a:endParaRPr lang="en-US" sz="1050" dirty="0"/>
          </a:p>
        </p:txBody>
      </p:sp>
      <p:sp>
        <p:nvSpPr>
          <p:cNvPr id="68" name="Text 40"/>
          <p:cNvSpPr/>
          <p:nvPr/>
        </p:nvSpPr>
        <p:spPr>
          <a:xfrm>
            <a:off x="1640830" y="53721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Binary</a:t>
            </a:r>
            <a:endParaRPr lang="en-US" sz="1050" dirty="0"/>
          </a:p>
        </p:txBody>
      </p:sp>
      <p:sp>
        <p:nvSpPr>
          <p:cNvPr id="69" name="Text 41"/>
          <p:cNvSpPr/>
          <p:nvPr/>
        </p:nvSpPr>
        <p:spPr>
          <a:xfrm>
            <a:off x="2710160" y="53721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근무일 여부 (1:근무일, 0:아님)</a:t>
            </a:r>
            <a:endParaRPr lang="en-US" sz="1050" dirty="0"/>
          </a:p>
        </p:txBody>
      </p:sp>
      <p:sp>
        <p:nvSpPr>
          <p:cNvPr id="70" name="Text 42"/>
          <p:cNvSpPr/>
          <p:nvPr/>
        </p:nvSpPr>
        <p:spPr>
          <a:xfrm>
            <a:off x="4848820" y="53721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71" name="Text 43"/>
          <p:cNvSpPr/>
          <p:nvPr/>
        </p:nvSpPr>
        <p:spPr>
          <a:xfrm>
            <a:off x="571500" y="5715000"/>
            <a:ext cx="119175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weathersit</a:t>
            </a:r>
            <a:endParaRPr lang="en-US" sz="1050" dirty="0"/>
          </a:p>
        </p:txBody>
      </p:sp>
      <p:sp>
        <p:nvSpPr>
          <p:cNvPr id="72" name="Text 44"/>
          <p:cNvSpPr/>
          <p:nvPr/>
        </p:nvSpPr>
        <p:spPr>
          <a:xfrm>
            <a:off x="1640830" y="5715000"/>
            <a:ext cx="119175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73" name="Text 45"/>
          <p:cNvSpPr/>
          <p:nvPr/>
        </p:nvSpPr>
        <p:spPr>
          <a:xfrm>
            <a:off x="2710160" y="5715000"/>
            <a:ext cx="20624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(1:맑음, 2:흐림/안개, 3:약한 눈/비, 4:폭우/폭설)</a:t>
            </a:r>
            <a:endParaRPr lang="en-US" sz="1050" dirty="0"/>
          </a:p>
        </p:txBody>
      </p:sp>
      <p:sp>
        <p:nvSpPr>
          <p:cNvPr id="74" name="Text 46"/>
          <p:cNvSpPr/>
          <p:nvPr/>
        </p:nvSpPr>
        <p:spPr>
          <a:xfrm>
            <a:off x="4848820" y="5715000"/>
            <a:ext cx="20624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78" name="Text 50"/>
          <p:cNvSpPr/>
          <p:nvPr/>
        </p:nvSpPr>
        <p:spPr>
          <a:xfrm>
            <a:off x="4848820" y="6248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91" name="Text 63"/>
          <p:cNvSpPr/>
          <p:nvPr/>
        </p:nvSpPr>
        <p:spPr>
          <a:xfrm>
            <a:off x="7778055" y="1257300"/>
            <a:ext cx="4099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보너스 데이터</a:t>
            </a:r>
            <a:endParaRPr lang="en-US" altLang="ko-KR" sz="1500" dirty="0"/>
          </a:p>
        </p:txBody>
      </p:sp>
      <p:sp>
        <p:nvSpPr>
          <p:cNvPr id="101" name="Text 73"/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4/5</a:t>
            </a:r>
            <a:endParaRPr lang="en-US" sz="1050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DF805B61-B1C5-4E87-A6F1-10C67BBF1908}"/>
              </a:ext>
            </a:extLst>
          </p:cNvPr>
          <p:cNvSpPr/>
          <p:nvPr/>
        </p:nvSpPr>
        <p:spPr>
          <a:xfrm>
            <a:off x="3486150" y="6353175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EE55E8F-6A6D-4A64-8990-BD58FFDB51E7}"/>
              </a:ext>
            </a:extLst>
          </p:cNvPr>
          <p:cNvSpPr/>
          <p:nvPr/>
        </p:nvSpPr>
        <p:spPr>
          <a:xfrm>
            <a:off x="3486150" y="6648450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6D8AC0D5-A35F-420D-B8D9-1C57ACA28C6F}"/>
              </a:ext>
            </a:extLst>
          </p:cNvPr>
          <p:cNvSpPr/>
          <p:nvPr/>
        </p:nvSpPr>
        <p:spPr>
          <a:xfrm>
            <a:off x="3486150" y="6496050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Image 14" descr="preencoded.png">
            <a:extLst>
              <a:ext uri="{FF2B5EF4-FFF2-40B4-BE49-F238E27FC236}">
                <a16:creationId xmlns:a16="http://schemas.microsoft.com/office/drawing/2014/main" id="{F89126A0-0C64-BD27-D8B8-CBB1EF894B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1638300"/>
            <a:ext cx="4099620" cy="1181100"/>
          </a:xfrm>
          <a:prstGeom prst="rect">
            <a:avLst/>
          </a:prstGeom>
        </p:spPr>
      </p:pic>
      <p:pic>
        <p:nvPicPr>
          <p:cNvPr id="13" name="Image 15" descr="preencoded.png">
            <a:extLst>
              <a:ext uri="{FF2B5EF4-FFF2-40B4-BE49-F238E27FC236}">
                <a16:creationId xmlns:a16="http://schemas.microsoft.com/office/drawing/2014/main" id="{457B06AC-C335-435D-8405-77BBFD4E2C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5180" y="1790700"/>
            <a:ext cx="152400" cy="152400"/>
          </a:xfrm>
          <a:prstGeom prst="rect">
            <a:avLst/>
          </a:prstGeom>
        </p:spPr>
      </p:pic>
      <p:pic>
        <p:nvPicPr>
          <p:cNvPr id="75" name="Image 16" descr="preencoded.png">
            <a:extLst>
              <a:ext uri="{FF2B5EF4-FFF2-40B4-BE49-F238E27FC236}">
                <a16:creationId xmlns:a16="http://schemas.microsoft.com/office/drawing/2014/main" id="{DBC622A1-94B7-5D80-BD5D-9E3E476524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2095500"/>
            <a:ext cx="66675" cy="133350"/>
          </a:xfrm>
          <a:prstGeom prst="rect">
            <a:avLst/>
          </a:prstGeom>
        </p:spPr>
      </p:pic>
      <p:pic>
        <p:nvPicPr>
          <p:cNvPr id="76" name="Image 17" descr="preencoded.png">
            <a:extLst>
              <a:ext uri="{FF2B5EF4-FFF2-40B4-BE49-F238E27FC236}">
                <a16:creationId xmlns:a16="http://schemas.microsoft.com/office/drawing/2014/main" id="{026CA712-92E2-D6CB-9F6A-E452EEE7EC9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2552700"/>
            <a:ext cx="66675" cy="133350"/>
          </a:xfrm>
          <a:prstGeom prst="rect">
            <a:avLst/>
          </a:prstGeom>
        </p:spPr>
      </p:pic>
      <p:pic>
        <p:nvPicPr>
          <p:cNvPr id="77" name="Image 19" descr="preencoded.png">
            <a:extLst>
              <a:ext uri="{FF2B5EF4-FFF2-40B4-BE49-F238E27FC236}">
                <a16:creationId xmlns:a16="http://schemas.microsoft.com/office/drawing/2014/main" id="{DE8CE38C-B68A-E4C0-C2B5-9FD3E0C312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92880" y="4533900"/>
            <a:ext cx="4099620" cy="1524000"/>
          </a:xfrm>
          <a:prstGeom prst="rect">
            <a:avLst/>
          </a:prstGeom>
        </p:spPr>
      </p:pic>
      <p:pic>
        <p:nvPicPr>
          <p:cNvPr id="79" name="Image 20" descr="preencoded.png">
            <a:extLst>
              <a:ext uri="{FF2B5EF4-FFF2-40B4-BE49-F238E27FC236}">
                <a16:creationId xmlns:a16="http://schemas.microsoft.com/office/drawing/2014/main" id="{DF99A4F5-635D-7400-9154-8AF88DF8C75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07180" y="4686300"/>
            <a:ext cx="114300" cy="152400"/>
          </a:xfrm>
          <a:prstGeom prst="rect">
            <a:avLst/>
          </a:prstGeom>
        </p:spPr>
      </p:pic>
      <p:pic>
        <p:nvPicPr>
          <p:cNvPr id="80" name="Image 21" descr="preencoded.png">
            <a:extLst>
              <a:ext uri="{FF2B5EF4-FFF2-40B4-BE49-F238E27FC236}">
                <a16:creationId xmlns:a16="http://schemas.microsoft.com/office/drawing/2014/main" id="{E76E2660-8445-B51E-B796-03D7941BD4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4991100"/>
            <a:ext cx="133350" cy="133350"/>
          </a:xfrm>
          <a:prstGeom prst="rect">
            <a:avLst/>
          </a:prstGeom>
        </p:spPr>
      </p:pic>
      <p:pic>
        <p:nvPicPr>
          <p:cNvPr id="81" name="Image 22" descr="preencoded.png">
            <a:extLst>
              <a:ext uri="{FF2B5EF4-FFF2-40B4-BE49-F238E27FC236}">
                <a16:creationId xmlns:a16="http://schemas.microsoft.com/office/drawing/2014/main" id="{35AF9F7E-A98A-78DC-BE81-0CCD1A74E69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257800"/>
            <a:ext cx="133350" cy="133350"/>
          </a:xfrm>
          <a:prstGeom prst="rect">
            <a:avLst/>
          </a:prstGeom>
        </p:spPr>
      </p:pic>
      <p:pic>
        <p:nvPicPr>
          <p:cNvPr id="82" name="Image 23" descr="preencoded.png">
            <a:extLst>
              <a:ext uri="{FF2B5EF4-FFF2-40B4-BE49-F238E27FC236}">
                <a16:creationId xmlns:a16="http://schemas.microsoft.com/office/drawing/2014/main" id="{298850B5-9EC8-E5EC-6052-A1224F66E2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524500"/>
            <a:ext cx="133350" cy="133350"/>
          </a:xfrm>
          <a:prstGeom prst="rect">
            <a:avLst/>
          </a:prstGeom>
        </p:spPr>
      </p:pic>
      <p:pic>
        <p:nvPicPr>
          <p:cNvPr id="83" name="Image 24" descr="preencoded.png">
            <a:extLst>
              <a:ext uri="{FF2B5EF4-FFF2-40B4-BE49-F238E27FC236}">
                <a16:creationId xmlns:a16="http://schemas.microsoft.com/office/drawing/2014/main" id="{1954BB1E-EB3C-AFAF-9C0D-239ADFD5FAE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791200"/>
            <a:ext cx="133350" cy="133350"/>
          </a:xfrm>
          <a:prstGeom prst="rect">
            <a:avLst/>
          </a:prstGeom>
        </p:spPr>
      </p:pic>
      <p:sp>
        <p:nvSpPr>
          <p:cNvPr id="84" name="Text 64">
            <a:extLst>
              <a:ext uri="{FF2B5EF4-FFF2-40B4-BE49-F238E27FC236}">
                <a16:creationId xmlns:a16="http://schemas.microsoft.com/office/drawing/2014/main" id="{5FD8834A-8CB6-DE7D-8867-82D9A63EF460}"/>
              </a:ext>
            </a:extLst>
          </p:cNvPr>
          <p:cNvSpPr/>
          <p:nvPr/>
        </p:nvSpPr>
        <p:spPr>
          <a:xfrm>
            <a:off x="7863780" y="17526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Open-</a:t>
            </a:r>
            <a:r>
              <a:rPr lang="en-US" altLang="ko-KR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Meteo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API 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데이터 </a:t>
            </a:r>
            <a:endParaRPr lang="en-US" sz="1200" dirty="0"/>
          </a:p>
        </p:txBody>
      </p:sp>
      <p:sp>
        <p:nvSpPr>
          <p:cNvPr id="85" name="Text 65">
            <a:extLst>
              <a:ext uri="{FF2B5EF4-FFF2-40B4-BE49-F238E27FC236}">
                <a16:creationId xmlns:a16="http://schemas.microsoft.com/office/drawing/2014/main" id="{C8ABF4A5-A57E-7A52-7FEE-7230528D291C}"/>
              </a:ext>
            </a:extLst>
          </p:cNvPr>
          <p:cNvSpPr/>
          <p:nvPr/>
        </p:nvSpPr>
        <p:spPr>
          <a:xfrm>
            <a:off x="7778055" y="2057400"/>
            <a:ext cx="372814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도시 환경에서의 자전거 공유 시스템 이용 패턴 분석을 위해 추가 활용</a:t>
            </a:r>
            <a:endParaRPr lang="en-US" sz="1050" dirty="0"/>
          </a:p>
        </p:txBody>
      </p:sp>
      <p:sp>
        <p:nvSpPr>
          <p:cNvPr id="86" name="Text 66">
            <a:extLst>
              <a:ext uri="{FF2B5EF4-FFF2-40B4-BE49-F238E27FC236}">
                <a16:creationId xmlns:a16="http://schemas.microsoft.com/office/drawing/2014/main" id="{7DD3D008-3DC6-E7B7-416D-9C2D6E12BA43}"/>
              </a:ext>
            </a:extLst>
          </p:cNvPr>
          <p:cNvSpPr/>
          <p:nvPr/>
        </p:nvSpPr>
        <p:spPr>
          <a:xfrm>
            <a:off x="7778055" y="2514600"/>
            <a:ext cx="3577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날씨환경 요인에 의한 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이용 패턴의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차이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</a:t>
            </a:r>
            <a:endParaRPr lang="en-US" sz="1050" dirty="0"/>
          </a:p>
        </p:txBody>
      </p:sp>
      <p:sp>
        <p:nvSpPr>
          <p:cNvPr id="87" name="Text 68">
            <a:extLst>
              <a:ext uri="{FF2B5EF4-FFF2-40B4-BE49-F238E27FC236}">
                <a16:creationId xmlns:a16="http://schemas.microsoft.com/office/drawing/2014/main" id="{82478126-92A2-86EE-F8EF-4222A0F8E3C1}"/>
              </a:ext>
            </a:extLst>
          </p:cNvPr>
          <p:cNvSpPr/>
          <p:nvPr/>
        </p:nvSpPr>
        <p:spPr>
          <a:xfrm>
            <a:off x="7797680" y="46482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200" dirty="0"/>
          </a:p>
        </p:txBody>
      </p:sp>
      <p:sp>
        <p:nvSpPr>
          <p:cNvPr id="88" name="Text 69">
            <a:extLst>
              <a:ext uri="{FF2B5EF4-FFF2-40B4-BE49-F238E27FC236}">
                <a16:creationId xmlns:a16="http://schemas.microsoft.com/office/drawing/2014/main" id="{BDAE296C-476A-CC12-15C6-60135DC8EED0}"/>
              </a:ext>
            </a:extLst>
          </p:cNvPr>
          <p:cNvSpPr/>
          <p:nvPr/>
        </p:nvSpPr>
        <p:spPr>
          <a:xfrm>
            <a:off x="7816730" y="4953000"/>
            <a:ext cx="32118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평일: 통근/통학 등 필수적인 이동 수단으로 활용</a:t>
            </a:r>
            <a:endParaRPr lang="en-US" sz="1050" dirty="0"/>
          </a:p>
        </p:txBody>
      </p:sp>
      <p:sp>
        <p:nvSpPr>
          <p:cNvPr id="89" name="Text 70">
            <a:extLst>
              <a:ext uri="{FF2B5EF4-FFF2-40B4-BE49-F238E27FC236}">
                <a16:creationId xmlns:a16="http://schemas.microsoft.com/office/drawing/2014/main" id="{F43D231A-E899-AF05-5886-CD1996889549}"/>
              </a:ext>
            </a:extLst>
          </p:cNvPr>
          <p:cNvSpPr/>
          <p:nvPr/>
        </p:nvSpPr>
        <p:spPr>
          <a:xfrm>
            <a:off x="7816730" y="5219700"/>
            <a:ext cx="32804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주말: 레저, 여가, 쇼핑 등 비필수적인 이동에 활용</a:t>
            </a:r>
            <a:endParaRPr lang="en-US" sz="1050" dirty="0"/>
          </a:p>
        </p:txBody>
      </p:sp>
      <p:sp>
        <p:nvSpPr>
          <p:cNvPr id="90" name="Text 71">
            <a:extLst>
              <a:ext uri="{FF2B5EF4-FFF2-40B4-BE49-F238E27FC236}">
                <a16:creationId xmlns:a16="http://schemas.microsoft.com/office/drawing/2014/main" id="{EBE56B24-287E-962D-18DA-52272BC3CED0}"/>
              </a:ext>
            </a:extLst>
          </p:cNvPr>
          <p:cNvSpPr/>
          <p:nvPr/>
        </p:nvSpPr>
        <p:spPr>
          <a:xfrm>
            <a:off x="7816730" y="5486400"/>
            <a:ext cx="2903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특정 대여소의 자전거 고질적인 불균형 현상</a:t>
            </a:r>
            <a:endParaRPr lang="en-US" sz="1050" dirty="0"/>
          </a:p>
        </p:txBody>
      </p:sp>
      <p:sp>
        <p:nvSpPr>
          <p:cNvPr id="102" name="Text 72">
            <a:extLst>
              <a:ext uri="{FF2B5EF4-FFF2-40B4-BE49-F238E27FC236}">
                <a16:creationId xmlns:a16="http://schemas.microsoft.com/office/drawing/2014/main" id="{C5468370-7CF2-99B3-4EC4-2374764B4FD7}"/>
              </a:ext>
            </a:extLst>
          </p:cNvPr>
          <p:cNvSpPr/>
          <p:nvPr/>
        </p:nvSpPr>
        <p:spPr>
          <a:xfrm>
            <a:off x="7816730" y="5753100"/>
            <a:ext cx="25031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 및 계절성에 따른 수요 패턴</a:t>
            </a:r>
            <a:endParaRPr lang="en-US" sz="1050" dirty="0"/>
          </a:p>
        </p:txBody>
      </p:sp>
      <p:pic>
        <p:nvPicPr>
          <p:cNvPr id="113" name="Image 14" descr="preencoded.png">
            <a:extLst>
              <a:ext uri="{FF2B5EF4-FFF2-40B4-BE49-F238E27FC236}">
                <a16:creationId xmlns:a16="http://schemas.microsoft.com/office/drawing/2014/main" id="{A7E768B6-4589-EC31-8358-8CF43F68B0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2933700"/>
            <a:ext cx="4099620" cy="1181100"/>
          </a:xfrm>
          <a:prstGeom prst="rect">
            <a:avLst/>
          </a:prstGeom>
        </p:spPr>
      </p:pic>
      <p:pic>
        <p:nvPicPr>
          <p:cNvPr id="114" name="Image 15" descr="preencoded.png">
            <a:extLst>
              <a:ext uri="{FF2B5EF4-FFF2-40B4-BE49-F238E27FC236}">
                <a16:creationId xmlns:a16="http://schemas.microsoft.com/office/drawing/2014/main" id="{18F39D20-428D-F0C6-4A5A-04F1288644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5180" y="3086100"/>
            <a:ext cx="152400" cy="152400"/>
          </a:xfrm>
          <a:prstGeom prst="rect">
            <a:avLst/>
          </a:prstGeom>
        </p:spPr>
      </p:pic>
      <p:pic>
        <p:nvPicPr>
          <p:cNvPr id="115" name="Image 16" descr="preencoded.png">
            <a:extLst>
              <a:ext uri="{FF2B5EF4-FFF2-40B4-BE49-F238E27FC236}">
                <a16:creationId xmlns:a16="http://schemas.microsoft.com/office/drawing/2014/main" id="{AB000EEA-37C1-CC13-FF0D-5AD900F126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3390900"/>
            <a:ext cx="66675" cy="133350"/>
          </a:xfrm>
          <a:prstGeom prst="rect">
            <a:avLst/>
          </a:prstGeom>
        </p:spPr>
      </p:pic>
      <p:pic>
        <p:nvPicPr>
          <p:cNvPr id="116" name="Image 17" descr="preencoded.png">
            <a:extLst>
              <a:ext uri="{FF2B5EF4-FFF2-40B4-BE49-F238E27FC236}">
                <a16:creationId xmlns:a16="http://schemas.microsoft.com/office/drawing/2014/main" id="{FD910049-39D7-61AE-5DDC-4BBB42DDB5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3848100"/>
            <a:ext cx="66675" cy="133350"/>
          </a:xfrm>
          <a:prstGeom prst="rect">
            <a:avLst/>
          </a:prstGeom>
        </p:spPr>
      </p:pic>
      <p:sp>
        <p:nvSpPr>
          <p:cNvPr id="117" name="Text 64">
            <a:extLst>
              <a:ext uri="{FF2B5EF4-FFF2-40B4-BE49-F238E27FC236}">
                <a16:creationId xmlns:a16="http://schemas.microsoft.com/office/drawing/2014/main" id="{E3A86CE6-51C2-5F3B-ED04-28BC88A7AD14}"/>
              </a:ext>
            </a:extLst>
          </p:cNvPr>
          <p:cNvSpPr/>
          <p:nvPr/>
        </p:nvSpPr>
        <p:spPr>
          <a:xfrm>
            <a:off x="7863780" y="30480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별 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정보</a:t>
            </a:r>
            <a:endParaRPr lang="en-US" sz="1200" dirty="0"/>
          </a:p>
        </p:txBody>
      </p:sp>
      <p:sp>
        <p:nvSpPr>
          <p:cNvPr id="118" name="Text 65">
            <a:extLst>
              <a:ext uri="{FF2B5EF4-FFF2-40B4-BE49-F238E27FC236}">
                <a16:creationId xmlns:a16="http://schemas.microsoft.com/office/drawing/2014/main" id="{472B57CE-DEC8-472B-C1BC-C049750458DF}"/>
              </a:ext>
            </a:extLst>
          </p:cNvPr>
          <p:cNvSpPr/>
          <p:nvPr/>
        </p:nvSpPr>
        <p:spPr>
          <a:xfrm>
            <a:off x="7778055" y="3352800"/>
            <a:ext cx="372814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도시 환경에서의 자전거 공유 시스템 이용 패턴 분석을 위해 추가 활용</a:t>
            </a:r>
            <a:endParaRPr lang="en-US" sz="1050" dirty="0"/>
          </a:p>
        </p:txBody>
      </p:sp>
      <p:sp>
        <p:nvSpPr>
          <p:cNvPr id="119" name="Text 66">
            <a:extLst>
              <a:ext uri="{FF2B5EF4-FFF2-40B4-BE49-F238E27FC236}">
                <a16:creationId xmlns:a16="http://schemas.microsoft.com/office/drawing/2014/main" id="{642369D8-B2AF-E2CB-6EF9-62D8A59411AF}"/>
              </a:ext>
            </a:extLst>
          </p:cNvPr>
          <p:cNvSpPr/>
          <p:nvPr/>
        </p:nvSpPr>
        <p:spPr>
          <a:xfrm>
            <a:off x="7778055" y="3810000"/>
            <a:ext cx="3577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공간환경 요인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의한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이용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패턴의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차이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</a:t>
            </a:r>
            <a:endParaRPr lang="en-US" sz="1050" dirty="0"/>
          </a:p>
        </p:txBody>
      </p:sp>
      <p:pic>
        <p:nvPicPr>
          <p:cNvPr id="120" name="Image 19" descr="preencoded.png">
            <a:extLst>
              <a:ext uri="{FF2B5EF4-FFF2-40B4-BE49-F238E27FC236}">
                <a16:creationId xmlns:a16="http://schemas.microsoft.com/office/drawing/2014/main" id="{00A49F83-E175-14EE-9F17-1B00C0CD7C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9743" y="4533900"/>
            <a:ext cx="4099620" cy="1524000"/>
          </a:xfrm>
          <a:prstGeom prst="rect">
            <a:avLst/>
          </a:prstGeom>
        </p:spPr>
      </p:pic>
      <p:pic>
        <p:nvPicPr>
          <p:cNvPr id="121" name="Image 20" descr="preencoded.png">
            <a:extLst>
              <a:ext uri="{FF2B5EF4-FFF2-40B4-BE49-F238E27FC236}">
                <a16:creationId xmlns:a16="http://schemas.microsoft.com/office/drawing/2014/main" id="{4C7B0743-3426-5909-1564-A27E6B7461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64043" y="4686300"/>
            <a:ext cx="114300" cy="152400"/>
          </a:xfrm>
          <a:prstGeom prst="rect">
            <a:avLst/>
          </a:prstGeom>
        </p:spPr>
      </p:pic>
      <p:pic>
        <p:nvPicPr>
          <p:cNvPr id="122" name="Image 21" descr="preencoded.png">
            <a:extLst>
              <a:ext uri="{FF2B5EF4-FFF2-40B4-BE49-F238E27FC236}">
                <a16:creationId xmlns:a16="http://schemas.microsoft.com/office/drawing/2014/main" id="{DE63FD19-097D-8DFD-8A77-BB68E242127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4991100"/>
            <a:ext cx="133350" cy="133350"/>
          </a:xfrm>
          <a:prstGeom prst="rect">
            <a:avLst/>
          </a:prstGeom>
        </p:spPr>
      </p:pic>
      <p:pic>
        <p:nvPicPr>
          <p:cNvPr id="123" name="Image 22" descr="preencoded.png">
            <a:extLst>
              <a:ext uri="{FF2B5EF4-FFF2-40B4-BE49-F238E27FC236}">
                <a16:creationId xmlns:a16="http://schemas.microsoft.com/office/drawing/2014/main" id="{0DCB04EA-5137-7173-667D-8FB647FC2D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257800"/>
            <a:ext cx="133350" cy="133350"/>
          </a:xfrm>
          <a:prstGeom prst="rect">
            <a:avLst/>
          </a:prstGeom>
        </p:spPr>
      </p:pic>
      <p:pic>
        <p:nvPicPr>
          <p:cNvPr id="124" name="Image 23" descr="preencoded.png">
            <a:extLst>
              <a:ext uri="{FF2B5EF4-FFF2-40B4-BE49-F238E27FC236}">
                <a16:creationId xmlns:a16="http://schemas.microsoft.com/office/drawing/2014/main" id="{50CD017A-5D09-9FF7-EC35-50DF10D752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524500"/>
            <a:ext cx="133350" cy="133350"/>
          </a:xfrm>
          <a:prstGeom prst="rect">
            <a:avLst/>
          </a:prstGeom>
        </p:spPr>
      </p:pic>
      <p:pic>
        <p:nvPicPr>
          <p:cNvPr id="125" name="Image 24" descr="preencoded.png">
            <a:extLst>
              <a:ext uri="{FF2B5EF4-FFF2-40B4-BE49-F238E27FC236}">
                <a16:creationId xmlns:a16="http://schemas.microsoft.com/office/drawing/2014/main" id="{DD771242-1D3E-3CFB-4853-F5CE73E7D11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791200"/>
            <a:ext cx="133350" cy="133350"/>
          </a:xfrm>
          <a:prstGeom prst="rect">
            <a:avLst/>
          </a:prstGeom>
        </p:spPr>
      </p:pic>
      <p:sp>
        <p:nvSpPr>
          <p:cNvPr id="126" name="Text 68">
            <a:extLst>
              <a:ext uri="{FF2B5EF4-FFF2-40B4-BE49-F238E27FC236}">
                <a16:creationId xmlns:a16="http://schemas.microsoft.com/office/drawing/2014/main" id="{481BA6D7-FF82-3A2C-9A09-0CB9ED102579}"/>
              </a:ext>
            </a:extLst>
          </p:cNvPr>
          <p:cNvSpPr/>
          <p:nvPr/>
        </p:nvSpPr>
        <p:spPr>
          <a:xfrm>
            <a:off x="7854543" y="46482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200" dirty="0"/>
          </a:p>
        </p:txBody>
      </p:sp>
      <p:sp>
        <p:nvSpPr>
          <p:cNvPr id="127" name="Text 69">
            <a:extLst>
              <a:ext uri="{FF2B5EF4-FFF2-40B4-BE49-F238E27FC236}">
                <a16:creationId xmlns:a16="http://schemas.microsoft.com/office/drawing/2014/main" id="{09FD9965-DDBC-AAFE-F7FB-0583650CA0C6}"/>
              </a:ext>
            </a:extLst>
          </p:cNvPr>
          <p:cNvSpPr/>
          <p:nvPr/>
        </p:nvSpPr>
        <p:spPr>
          <a:xfrm>
            <a:off x="7873593" y="4953000"/>
            <a:ext cx="32118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평일: 통근/통학 등 필수적인 이동 수단으로 활용</a:t>
            </a:r>
            <a:endParaRPr lang="en-US" sz="1050" dirty="0"/>
          </a:p>
        </p:txBody>
      </p:sp>
      <p:sp>
        <p:nvSpPr>
          <p:cNvPr id="128" name="Text 70">
            <a:extLst>
              <a:ext uri="{FF2B5EF4-FFF2-40B4-BE49-F238E27FC236}">
                <a16:creationId xmlns:a16="http://schemas.microsoft.com/office/drawing/2014/main" id="{8DDBC8F1-71E6-1448-E403-776EA80DAC7E}"/>
              </a:ext>
            </a:extLst>
          </p:cNvPr>
          <p:cNvSpPr/>
          <p:nvPr/>
        </p:nvSpPr>
        <p:spPr>
          <a:xfrm>
            <a:off x="7873593" y="5219700"/>
            <a:ext cx="32804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주말: 레저, 여가, 쇼핑 등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비필수적인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이동에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활용</a:t>
            </a:r>
            <a:endParaRPr lang="en-US" sz="1050" dirty="0"/>
          </a:p>
        </p:txBody>
      </p:sp>
      <p:sp>
        <p:nvSpPr>
          <p:cNvPr id="129" name="Text 71">
            <a:extLst>
              <a:ext uri="{FF2B5EF4-FFF2-40B4-BE49-F238E27FC236}">
                <a16:creationId xmlns:a16="http://schemas.microsoft.com/office/drawing/2014/main" id="{1FC21A21-5A68-7C98-BC8A-D319AE19000D}"/>
              </a:ext>
            </a:extLst>
          </p:cNvPr>
          <p:cNvSpPr/>
          <p:nvPr/>
        </p:nvSpPr>
        <p:spPr>
          <a:xfrm>
            <a:off x="7873593" y="5486400"/>
            <a:ext cx="2903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요인에 의한 수요패턴 </a:t>
            </a:r>
            <a:endParaRPr lang="en-US" sz="1050" dirty="0"/>
          </a:p>
        </p:txBody>
      </p:sp>
      <p:sp>
        <p:nvSpPr>
          <p:cNvPr id="130" name="Text 72">
            <a:extLst>
              <a:ext uri="{FF2B5EF4-FFF2-40B4-BE49-F238E27FC236}">
                <a16:creationId xmlns:a16="http://schemas.microsoft.com/office/drawing/2014/main" id="{0CA62315-9D7B-12D2-9D4A-94F81E9E43F2}"/>
              </a:ext>
            </a:extLst>
          </p:cNvPr>
          <p:cNvSpPr/>
          <p:nvPr/>
        </p:nvSpPr>
        <p:spPr>
          <a:xfrm>
            <a:off x="7873593" y="5753100"/>
            <a:ext cx="25031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 및 계절성에 따른 수요 패턴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358F-3231-F37A-E7D8-335D71280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C692AB6-E503-0910-237C-605AC3E8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05B875CD-F762-204F-0BD7-51C091FCA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42D28651-6E7E-7DD9-0CD0-3896A511A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6720780" cy="52959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FF85D37D-D840-ABD4-E196-9FFA902A2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954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B3E56E67-4702-D547-65F4-1854A8822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2171700"/>
            <a:ext cx="6339780" cy="3048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FED38A69-F931-9644-9D69-3536A96F9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895600"/>
            <a:ext cx="6339780" cy="342900"/>
          </a:xfrm>
          <a:prstGeom prst="rect">
            <a:avLst/>
          </a:prstGeom>
        </p:spPr>
      </p:pic>
      <p:pic>
        <p:nvPicPr>
          <p:cNvPr id="8" name="Image 6" descr="preencoded.png">
            <a:extLst>
              <a:ext uri="{FF2B5EF4-FFF2-40B4-BE49-F238E27FC236}">
                <a16:creationId xmlns:a16="http://schemas.microsoft.com/office/drawing/2014/main" id="{77F82299-D57C-13BA-7984-976475CABB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581400"/>
            <a:ext cx="6339780" cy="342900"/>
          </a:xfrm>
          <a:prstGeom prst="rect">
            <a:avLst/>
          </a:prstGeom>
        </p:spPr>
      </p:pic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A4C7BAF0-A536-8C93-850A-EAD45EBD8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267200"/>
            <a:ext cx="6339780" cy="342900"/>
          </a:xfrm>
          <a:prstGeom prst="rect">
            <a:avLst/>
          </a:prstGeom>
        </p:spPr>
      </p:pic>
      <p:pic>
        <p:nvPicPr>
          <p:cNvPr id="10" name="Image 8" descr="preencoded.png">
            <a:extLst>
              <a:ext uri="{FF2B5EF4-FFF2-40B4-BE49-F238E27FC236}">
                <a16:creationId xmlns:a16="http://schemas.microsoft.com/office/drawing/2014/main" id="{0CA0E039-76A9-E08B-F1D0-B272120ABF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953000"/>
            <a:ext cx="6339780" cy="342900"/>
          </a:xfrm>
          <a:prstGeom prst="rect">
            <a:avLst/>
          </a:prstGeom>
        </p:spPr>
      </p:pic>
      <p:pic>
        <p:nvPicPr>
          <p:cNvPr id="11" name="Image 9" descr="preencoded.png">
            <a:extLst>
              <a:ext uri="{FF2B5EF4-FFF2-40B4-BE49-F238E27FC236}">
                <a16:creationId xmlns:a16="http://schemas.microsoft.com/office/drawing/2014/main" id="{E17C8562-C62E-882C-9D9D-C5DEEC7C7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5638800"/>
            <a:ext cx="6339780" cy="533400"/>
          </a:xfrm>
          <a:prstGeom prst="rect">
            <a:avLst/>
          </a:prstGeom>
        </p:spPr>
      </p:pic>
      <p:pic>
        <p:nvPicPr>
          <p:cNvPr id="14" name="Image 12" descr="preencoded.png">
            <a:extLst>
              <a:ext uri="{FF2B5EF4-FFF2-40B4-BE49-F238E27FC236}">
                <a16:creationId xmlns:a16="http://schemas.microsoft.com/office/drawing/2014/main" id="{8E134D3C-EDE8-1788-F420-D487ABBA43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1805" y="1066800"/>
            <a:ext cx="4480620" cy="5295900"/>
          </a:xfrm>
          <a:prstGeom prst="rect">
            <a:avLst/>
          </a:prstGeom>
        </p:spPr>
      </p:pic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78747582-4900-5811-FC4C-7116A44FA3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0880" y="1295400"/>
            <a:ext cx="142875" cy="190500"/>
          </a:xfrm>
          <a:prstGeom prst="rect">
            <a:avLst/>
          </a:prstGeom>
        </p:spPr>
      </p:pic>
      <p:pic>
        <p:nvPicPr>
          <p:cNvPr id="27" name="Image 25" descr="preencoded.png">
            <a:extLst>
              <a:ext uri="{FF2B5EF4-FFF2-40B4-BE49-F238E27FC236}">
                <a16:creationId xmlns:a16="http://schemas.microsoft.com/office/drawing/2014/main" id="{4CDFB38F-1C04-19D4-A088-065D00E513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E35663F0-7A18-DFF4-01ED-F2124D429664}"/>
              </a:ext>
            </a:extLst>
          </p:cNvPr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 err="1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데이터셋</a:t>
            </a: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(Seoul) 소개 및 변수 설명</a:t>
            </a:r>
            <a:endParaRPr lang="en-US" sz="2250" dirty="0"/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2E892876-9111-DF0D-1F24-D52A9CEDE88E}"/>
              </a:ext>
            </a:extLst>
          </p:cNvPr>
          <p:cNvSpPr/>
          <p:nvPr/>
        </p:nvSpPr>
        <p:spPr>
          <a:xfrm>
            <a:off x="876300" y="1257300"/>
            <a:ext cx="63397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서울시 </a:t>
            </a:r>
            <a:r>
              <a:rPr lang="ko-KR" altLang="en-US" sz="1500" b="1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따릉이</a:t>
            </a:r>
            <a:r>
              <a:rPr lang="ko-KR" alt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 데이터</a:t>
            </a:r>
            <a:endParaRPr lang="en-US" altLang="ko-KR" sz="1500" dirty="0"/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FDE03BC9-F5ED-F7FA-9510-F724B1ACE97C}"/>
              </a:ext>
            </a:extLst>
          </p:cNvPr>
          <p:cNvSpPr/>
          <p:nvPr/>
        </p:nvSpPr>
        <p:spPr>
          <a:xfrm>
            <a:off x="571500" y="1638300"/>
            <a:ext cx="63397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</a:t>
            </a:r>
            <a:r>
              <a:rPr lang="ko-KR" alt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따릉이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공유 자전거 대여 시스템에서 </a:t>
            </a:r>
            <a:r>
              <a:rPr lang="en-US" altLang="ko-KR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2020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년 부터 </a:t>
            </a:r>
            <a:r>
              <a:rPr lang="en-US" altLang="ko-KR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년 </a:t>
            </a:r>
            <a:r>
              <a:rPr lang="en-US" altLang="ko-KR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 까지의 </a:t>
            </a:r>
            <a:r>
              <a:rPr lang="ko-KR" alt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대여량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정보</a:t>
            </a:r>
            <a:endParaRPr lang="en-US" altLang="ko-KR" sz="1050" dirty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857257EB-710A-1D5B-0ADE-9662377918E7}"/>
              </a:ext>
            </a:extLst>
          </p:cNvPr>
          <p:cNvSpPr/>
          <p:nvPr/>
        </p:nvSpPr>
        <p:spPr>
          <a:xfrm>
            <a:off x="571500" y="2171700"/>
            <a:ext cx="993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변수명</a:t>
            </a:r>
            <a:endParaRPr lang="en-US" sz="1200" dirty="0"/>
          </a:p>
        </p:txBody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E2409ED9-47B6-33A5-ACA0-ACFCAF1E43E8}"/>
              </a:ext>
            </a:extLst>
          </p:cNvPr>
          <p:cNvSpPr/>
          <p:nvPr/>
        </p:nvSpPr>
        <p:spPr>
          <a:xfrm>
            <a:off x="1640830" y="2171700"/>
            <a:ext cx="993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타입</a:t>
            </a:r>
            <a:endParaRPr lang="en-US" sz="1200" dirty="0"/>
          </a:p>
        </p:txBody>
      </p:sp>
      <p:sp>
        <p:nvSpPr>
          <p:cNvPr id="33" name="Text 5">
            <a:extLst>
              <a:ext uri="{FF2B5EF4-FFF2-40B4-BE49-F238E27FC236}">
                <a16:creationId xmlns:a16="http://schemas.microsoft.com/office/drawing/2014/main" id="{E2C99106-6FA0-79C6-5103-18357A330EAA}"/>
              </a:ext>
            </a:extLst>
          </p:cNvPr>
          <p:cNvSpPr/>
          <p:nvPr/>
        </p:nvSpPr>
        <p:spPr>
          <a:xfrm>
            <a:off x="2710160" y="2171700"/>
            <a:ext cx="2062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설명</a:t>
            </a:r>
            <a:endParaRPr lang="en-US" sz="1200" dirty="0"/>
          </a:p>
        </p:txBody>
      </p:sp>
      <p:sp>
        <p:nvSpPr>
          <p:cNvPr id="34" name="Text 6">
            <a:extLst>
              <a:ext uri="{FF2B5EF4-FFF2-40B4-BE49-F238E27FC236}">
                <a16:creationId xmlns:a16="http://schemas.microsoft.com/office/drawing/2014/main" id="{51A22A59-EE46-8978-C7DC-0AAECF2EEA3E}"/>
              </a:ext>
            </a:extLst>
          </p:cNvPr>
          <p:cNvSpPr/>
          <p:nvPr/>
        </p:nvSpPr>
        <p:spPr>
          <a:xfrm>
            <a:off x="4848820" y="2171700"/>
            <a:ext cx="2062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단위</a:t>
            </a:r>
            <a:endParaRPr lang="en-US" sz="1200" dirty="0"/>
          </a:p>
        </p:txBody>
      </p:sp>
      <p:sp>
        <p:nvSpPr>
          <p:cNvPr id="35" name="Text 7">
            <a:extLst>
              <a:ext uri="{FF2B5EF4-FFF2-40B4-BE49-F238E27FC236}">
                <a16:creationId xmlns:a16="http://schemas.microsoft.com/office/drawing/2014/main" id="{C23D74B5-EBB2-6B9B-4293-5466D0486BE5}"/>
              </a:ext>
            </a:extLst>
          </p:cNvPr>
          <p:cNvSpPr/>
          <p:nvPr/>
        </p:nvSpPr>
        <p:spPr>
          <a:xfrm>
            <a:off x="571500" y="26289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</a:rPr>
              <a:t>Rental_date</a:t>
            </a:r>
            <a:endParaRPr lang="en-US" sz="1050" dirty="0"/>
          </a:p>
        </p:txBody>
      </p:sp>
      <p:sp>
        <p:nvSpPr>
          <p:cNvPr id="36" name="Text 8">
            <a:extLst>
              <a:ext uri="{FF2B5EF4-FFF2-40B4-BE49-F238E27FC236}">
                <a16:creationId xmlns:a16="http://schemas.microsoft.com/office/drawing/2014/main" id="{358D927F-1F65-370E-C5E0-FA5B9748F798}"/>
              </a:ext>
            </a:extLst>
          </p:cNvPr>
          <p:cNvSpPr/>
          <p:nvPr/>
        </p:nvSpPr>
        <p:spPr>
          <a:xfrm>
            <a:off x="1640830" y="26289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Date</a:t>
            </a:r>
            <a:endParaRPr lang="en-US" sz="1050" dirty="0"/>
          </a:p>
        </p:txBody>
      </p:sp>
      <p:sp>
        <p:nvSpPr>
          <p:cNvPr id="37" name="Text 9">
            <a:extLst>
              <a:ext uri="{FF2B5EF4-FFF2-40B4-BE49-F238E27FC236}">
                <a16:creationId xmlns:a16="http://schemas.microsoft.com/office/drawing/2014/main" id="{7692E6A0-FBB2-3422-A548-4D19EABDED90}"/>
              </a:ext>
            </a:extLst>
          </p:cNvPr>
          <p:cNvSpPr/>
          <p:nvPr/>
        </p:nvSpPr>
        <p:spPr>
          <a:xfrm>
            <a:off x="2710160" y="26289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자전거가 대여된 날짜	</a:t>
            </a:r>
            <a:endParaRPr lang="en-US" sz="1050" dirty="0"/>
          </a:p>
        </p:txBody>
      </p:sp>
      <p:sp>
        <p:nvSpPr>
          <p:cNvPr id="38" name="Text 10">
            <a:extLst>
              <a:ext uri="{FF2B5EF4-FFF2-40B4-BE49-F238E27FC236}">
                <a16:creationId xmlns:a16="http://schemas.microsoft.com/office/drawing/2014/main" id="{9FA396AA-F337-D371-CA39-704109F398BA}"/>
              </a:ext>
            </a:extLst>
          </p:cNvPr>
          <p:cNvSpPr/>
          <p:nvPr/>
        </p:nvSpPr>
        <p:spPr>
          <a:xfrm>
            <a:off x="4848820" y="26289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39" name="Text 11">
            <a:extLst>
              <a:ext uri="{FF2B5EF4-FFF2-40B4-BE49-F238E27FC236}">
                <a16:creationId xmlns:a16="http://schemas.microsoft.com/office/drawing/2014/main" id="{54D531CE-AD6C-F768-17E2-77C030D29143}"/>
              </a:ext>
            </a:extLst>
          </p:cNvPr>
          <p:cNvSpPr/>
          <p:nvPr/>
        </p:nvSpPr>
        <p:spPr>
          <a:xfrm>
            <a:off x="571500" y="29718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Rental_hour</a:t>
            </a:r>
            <a:endParaRPr lang="en-US" sz="1050" dirty="0"/>
          </a:p>
        </p:txBody>
      </p:sp>
      <p:sp>
        <p:nvSpPr>
          <p:cNvPr id="40" name="Text 12">
            <a:extLst>
              <a:ext uri="{FF2B5EF4-FFF2-40B4-BE49-F238E27FC236}">
                <a16:creationId xmlns:a16="http://schemas.microsoft.com/office/drawing/2014/main" id="{79EE7524-414E-853C-D0FD-182DEDD51F8A}"/>
              </a:ext>
            </a:extLst>
          </p:cNvPr>
          <p:cNvSpPr/>
          <p:nvPr/>
        </p:nvSpPr>
        <p:spPr>
          <a:xfrm>
            <a:off x="1640830" y="29718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int</a:t>
            </a:r>
            <a:endParaRPr lang="en-US" sz="1050" dirty="0"/>
          </a:p>
        </p:txBody>
      </p:sp>
      <p:sp>
        <p:nvSpPr>
          <p:cNvPr id="41" name="Text 13">
            <a:extLst>
              <a:ext uri="{FF2B5EF4-FFF2-40B4-BE49-F238E27FC236}">
                <a16:creationId xmlns:a16="http://schemas.microsoft.com/office/drawing/2014/main" id="{BCE69026-182B-5ACB-CD10-610D839D3F3C}"/>
              </a:ext>
            </a:extLst>
          </p:cNvPr>
          <p:cNvSpPr/>
          <p:nvPr/>
        </p:nvSpPr>
        <p:spPr>
          <a:xfrm>
            <a:off x="2710160" y="29718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대여한 시간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 단위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	</a:t>
            </a:r>
            <a:endParaRPr lang="en-US" sz="1050" dirty="0"/>
          </a:p>
        </p:txBody>
      </p:sp>
      <p:sp>
        <p:nvSpPr>
          <p:cNvPr id="42" name="Text 14">
            <a:extLst>
              <a:ext uri="{FF2B5EF4-FFF2-40B4-BE49-F238E27FC236}">
                <a16:creationId xmlns:a16="http://schemas.microsoft.com/office/drawing/2014/main" id="{76E89128-CB61-4D20-D6D1-97578F0A3957}"/>
              </a:ext>
            </a:extLst>
          </p:cNvPr>
          <p:cNvSpPr/>
          <p:nvPr/>
        </p:nvSpPr>
        <p:spPr>
          <a:xfrm>
            <a:off x="4848820" y="29718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43" name="Text 15">
            <a:extLst>
              <a:ext uri="{FF2B5EF4-FFF2-40B4-BE49-F238E27FC236}">
                <a16:creationId xmlns:a16="http://schemas.microsoft.com/office/drawing/2014/main" id="{6D3A061B-7881-F978-B0D8-1401B2BA8987}"/>
              </a:ext>
            </a:extLst>
          </p:cNvPr>
          <p:cNvSpPr/>
          <p:nvPr/>
        </p:nvSpPr>
        <p:spPr>
          <a:xfrm>
            <a:off x="571500" y="33147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Station_id</a:t>
            </a:r>
            <a:endParaRPr lang="en-US" sz="1050" dirty="0"/>
          </a:p>
        </p:txBody>
      </p:sp>
      <p:sp>
        <p:nvSpPr>
          <p:cNvPr id="44" name="Text 16">
            <a:extLst>
              <a:ext uri="{FF2B5EF4-FFF2-40B4-BE49-F238E27FC236}">
                <a16:creationId xmlns:a16="http://schemas.microsoft.com/office/drawing/2014/main" id="{44FC5B96-D5CF-BCA2-8ED0-AC35852088C3}"/>
              </a:ext>
            </a:extLst>
          </p:cNvPr>
          <p:cNvSpPr/>
          <p:nvPr/>
        </p:nvSpPr>
        <p:spPr>
          <a:xfrm>
            <a:off x="1640830" y="33147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int</a:t>
            </a:r>
            <a:endParaRPr lang="en-US" sz="1050" dirty="0"/>
          </a:p>
        </p:txBody>
      </p:sp>
      <p:sp>
        <p:nvSpPr>
          <p:cNvPr id="45" name="Text 17">
            <a:extLst>
              <a:ext uri="{FF2B5EF4-FFF2-40B4-BE49-F238E27FC236}">
                <a16:creationId xmlns:a16="http://schemas.microsoft.com/office/drawing/2014/main" id="{DFD794FF-BCCB-19E3-9F78-C3CB4BE96971}"/>
              </a:ext>
            </a:extLst>
          </p:cNvPr>
          <p:cNvSpPr/>
          <p:nvPr/>
        </p:nvSpPr>
        <p:spPr>
          <a:xfrm>
            <a:off x="2710160" y="33147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고유 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ID	</a:t>
            </a:r>
            <a:endParaRPr lang="en-US" sz="1050" dirty="0"/>
          </a:p>
        </p:txBody>
      </p:sp>
      <p:sp>
        <p:nvSpPr>
          <p:cNvPr id="46" name="Text 18">
            <a:extLst>
              <a:ext uri="{FF2B5EF4-FFF2-40B4-BE49-F238E27FC236}">
                <a16:creationId xmlns:a16="http://schemas.microsoft.com/office/drawing/2014/main" id="{164C169B-BE11-11AF-8D50-009C031F903D}"/>
              </a:ext>
            </a:extLst>
          </p:cNvPr>
          <p:cNvSpPr/>
          <p:nvPr/>
        </p:nvSpPr>
        <p:spPr>
          <a:xfrm>
            <a:off x="4848820" y="33147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47" name="Text 19">
            <a:extLst>
              <a:ext uri="{FF2B5EF4-FFF2-40B4-BE49-F238E27FC236}">
                <a16:creationId xmlns:a16="http://schemas.microsoft.com/office/drawing/2014/main" id="{F41BFDBF-21C8-4DB8-FBAA-C8BD7C1FA4E1}"/>
              </a:ext>
            </a:extLst>
          </p:cNvPr>
          <p:cNvSpPr/>
          <p:nvPr/>
        </p:nvSpPr>
        <p:spPr>
          <a:xfrm>
            <a:off x="571500" y="36576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Station_name</a:t>
            </a:r>
            <a:endParaRPr lang="en-US" sz="1050" dirty="0"/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2CB34B08-3D77-91D0-2C6F-AAC239A47DD4}"/>
              </a:ext>
            </a:extLst>
          </p:cNvPr>
          <p:cNvSpPr/>
          <p:nvPr/>
        </p:nvSpPr>
        <p:spPr>
          <a:xfrm>
            <a:off x="1640830" y="36576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String</a:t>
            </a:r>
            <a:endParaRPr lang="en-US" sz="1050" dirty="0"/>
          </a:p>
        </p:txBody>
      </p:sp>
      <p:sp>
        <p:nvSpPr>
          <p:cNvPr id="49" name="Text 21">
            <a:extLst>
              <a:ext uri="{FF2B5EF4-FFF2-40B4-BE49-F238E27FC236}">
                <a16:creationId xmlns:a16="http://schemas.microsoft.com/office/drawing/2014/main" id="{940A6D31-D7BB-F803-58E5-7A016AB9893B}"/>
              </a:ext>
            </a:extLst>
          </p:cNvPr>
          <p:cNvSpPr/>
          <p:nvPr/>
        </p:nvSpPr>
        <p:spPr>
          <a:xfrm>
            <a:off x="2710160" y="36576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명칭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sz="105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지점명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	</a:t>
            </a:r>
            <a:endParaRPr lang="en-US" sz="1050" dirty="0"/>
          </a:p>
        </p:txBody>
      </p:sp>
      <p:sp>
        <p:nvSpPr>
          <p:cNvPr id="50" name="Text 22">
            <a:extLst>
              <a:ext uri="{FF2B5EF4-FFF2-40B4-BE49-F238E27FC236}">
                <a16:creationId xmlns:a16="http://schemas.microsoft.com/office/drawing/2014/main" id="{47E065DB-87A7-FCBB-CA6B-2FD60A7FE82D}"/>
              </a:ext>
            </a:extLst>
          </p:cNvPr>
          <p:cNvSpPr/>
          <p:nvPr/>
        </p:nvSpPr>
        <p:spPr>
          <a:xfrm>
            <a:off x="4848820" y="36576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1" name="Text 23">
            <a:extLst>
              <a:ext uri="{FF2B5EF4-FFF2-40B4-BE49-F238E27FC236}">
                <a16:creationId xmlns:a16="http://schemas.microsoft.com/office/drawing/2014/main" id="{B3695586-C300-AEC2-39D2-DF180086A355}"/>
              </a:ext>
            </a:extLst>
          </p:cNvPr>
          <p:cNvSpPr/>
          <p:nvPr/>
        </p:nvSpPr>
        <p:spPr>
          <a:xfrm>
            <a:off x="571500" y="40005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</a:rPr>
              <a:t>Rental_type</a:t>
            </a:r>
            <a:endParaRPr lang="en-US" sz="1050" dirty="0"/>
          </a:p>
        </p:txBody>
      </p:sp>
      <p:sp>
        <p:nvSpPr>
          <p:cNvPr id="52" name="Text 24">
            <a:extLst>
              <a:ext uri="{FF2B5EF4-FFF2-40B4-BE49-F238E27FC236}">
                <a16:creationId xmlns:a16="http://schemas.microsoft.com/office/drawing/2014/main" id="{E43B6A3B-F649-894C-D47B-DAE2EBB8C86F}"/>
              </a:ext>
            </a:extLst>
          </p:cNvPr>
          <p:cNvSpPr/>
          <p:nvPr/>
        </p:nvSpPr>
        <p:spPr>
          <a:xfrm>
            <a:off x="1640830" y="40005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String</a:t>
            </a:r>
            <a:endParaRPr lang="en-US" sz="1050" dirty="0"/>
          </a:p>
        </p:txBody>
      </p:sp>
      <p:sp>
        <p:nvSpPr>
          <p:cNvPr id="53" name="Text 25">
            <a:extLst>
              <a:ext uri="{FF2B5EF4-FFF2-40B4-BE49-F238E27FC236}">
                <a16:creationId xmlns:a16="http://schemas.microsoft.com/office/drawing/2014/main" id="{119E6E44-A9D2-56D1-9B33-48968521FCF0}"/>
              </a:ext>
            </a:extLst>
          </p:cNvPr>
          <p:cNvSpPr/>
          <p:nvPr/>
        </p:nvSpPr>
        <p:spPr>
          <a:xfrm>
            <a:off x="2710160" y="40005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대여권</a:t>
            </a: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종류	</a:t>
            </a:r>
            <a:endParaRPr lang="en-US" sz="1050" dirty="0"/>
          </a:p>
        </p:txBody>
      </p:sp>
      <p:sp>
        <p:nvSpPr>
          <p:cNvPr id="54" name="Text 26">
            <a:extLst>
              <a:ext uri="{FF2B5EF4-FFF2-40B4-BE49-F238E27FC236}">
                <a16:creationId xmlns:a16="http://schemas.microsoft.com/office/drawing/2014/main" id="{39AE943E-20B3-AA8E-1ED3-78D2C1B81FAE}"/>
              </a:ext>
            </a:extLst>
          </p:cNvPr>
          <p:cNvSpPr/>
          <p:nvPr/>
        </p:nvSpPr>
        <p:spPr>
          <a:xfrm>
            <a:off x="4848820" y="40005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5" name="Text 27">
            <a:extLst>
              <a:ext uri="{FF2B5EF4-FFF2-40B4-BE49-F238E27FC236}">
                <a16:creationId xmlns:a16="http://schemas.microsoft.com/office/drawing/2014/main" id="{9D7A8189-9FF6-7320-199B-DE566C7D5352}"/>
              </a:ext>
            </a:extLst>
          </p:cNvPr>
          <p:cNvSpPr/>
          <p:nvPr/>
        </p:nvSpPr>
        <p:spPr>
          <a:xfrm>
            <a:off x="571500" y="43434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</a:rPr>
              <a:t>gender</a:t>
            </a:r>
            <a:endParaRPr lang="en-US" sz="1050" dirty="0"/>
          </a:p>
        </p:txBody>
      </p:sp>
      <p:sp>
        <p:nvSpPr>
          <p:cNvPr id="56" name="Text 28">
            <a:extLst>
              <a:ext uri="{FF2B5EF4-FFF2-40B4-BE49-F238E27FC236}">
                <a16:creationId xmlns:a16="http://schemas.microsoft.com/office/drawing/2014/main" id="{C50E4F12-75E9-6D81-FF6D-BD889B37046F}"/>
              </a:ext>
            </a:extLst>
          </p:cNvPr>
          <p:cNvSpPr/>
          <p:nvPr/>
        </p:nvSpPr>
        <p:spPr>
          <a:xfrm>
            <a:off x="1640830" y="43434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String</a:t>
            </a:r>
            <a:endParaRPr lang="en-US" sz="1050" dirty="0"/>
          </a:p>
        </p:txBody>
      </p:sp>
      <p:sp>
        <p:nvSpPr>
          <p:cNvPr id="57" name="Text 29">
            <a:extLst>
              <a:ext uri="{FF2B5EF4-FFF2-40B4-BE49-F238E27FC236}">
                <a16:creationId xmlns:a16="http://schemas.microsoft.com/office/drawing/2014/main" id="{3FB83F63-063B-8023-9D0F-7B60DA5EE15B}"/>
              </a:ext>
            </a:extLst>
          </p:cNvPr>
          <p:cNvSpPr/>
          <p:nvPr/>
        </p:nvSpPr>
        <p:spPr>
          <a:xfrm>
            <a:off x="2710160" y="4343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이용자 성별	</a:t>
            </a:r>
            <a:endParaRPr lang="en-US" sz="1050" dirty="0"/>
          </a:p>
        </p:txBody>
      </p:sp>
      <p:sp>
        <p:nvSpPr>
          <p:cNvPr id="58" name="Text 30">
            <a:extLst>
              <a:ext uri="{FF2B5EF4-FFF2-40B4-BE49-F238E27FC236}">
                <a16:creationId xmlns:a16="http://schemas.microsoft.com/office/drawing/2014/main" id="{6BB98FE7-852E-F9EF-C182-7B1CF1A16379}"/>
              </a:ext>
            </a:extLst>
          </p:cNvPr>
          <p:cNvSpPr/>
          <p:nvPr/>
        </p:nvSpPr>
        <p:spPr>
          <a:xfrm>
            <a:off x="4848820" y="4343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9" name="Text 31">
            <a:extLst>
              <a:ext uri="{FF2B5EF4-FFF2-40B4-BE49-F238E27FC236}">
                <a16:creationId xmlns:a16="http://schemas.microsoft.com/office/drawing/2014/main" id="{5F44F88E-E45F-D5BA-7A3A-D3CA45B528A3}"/>
              </a:ext>
            </a:extLst>
          </p:cNvPr>
          <p:cNvSpPr/>
          <p:nvPr/>
        </p:nvSpPr>
        <p:spPr>
          <a:xfrm>
            <a:off x="571500" y="46863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Age_group</a:t>
            </a:r>
            <a:endParaRPr lang="en-US" sz="1050" dirty="0"/>
          </a:p>
        </p:txBody>
      </p:sp>
      <p:sp>
        <p:nvSpPr>
          <p:cNvPr id="60" name="Text 32">
            <a:extLst>
              <a:ext uri="{FF2B5EF4-FFF2-40B4-BE49-F238E27FC236}">
                <a16:creationId xmlns:a16="http://schemas.microsoft.com/office/drawing/2014/main" id="{3477D35D-C30F-014A-8F6A-DD3C9CD31361}"/>
              </a:ext>
            </a:extLst>
          </p:cNvPr>
          <p:cNvSpPr/>
          <p:nvPr/>
        </p:nvSpPr>
        <p:spPr>
          <a:xfrm>
            <a:off x="1640830" y="46863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String</a:t>
            </a:r>
            <a:endParaRPr lang="en-US" sz="1050" dirty="0"/>
          </a:p>
        </p:txBody>
      </p:sp>
      <p:sp>
        <p:nvSpPr>
          <p:cNvPr id="61" name="Text 33">
            <a:extLst>
              <a:ext uri="{FF2B5EF4-FFF2-40B4-BE49-F238E27FC236}">
                <a16:creationId xmlns:a16="http://schemas.microsoft.com/office/drawing/2014/main" id="{56AE29CB-2971-CBBC-8306-D4A3C4AAF7F7}"/>
              </a:ext>
            </a:extLst>
          </p:cNvPr>
          <p:cNvSpPr/>
          <p:nvPr/>
        </p:nvSpPr>
        <p:spPr>
          <a:xfrm>
            <a:off x="2710160" y="46863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이용자 연령대	</a:t>
            </a:r>
            <a:endParaRPr lang="en-US" sz="1050" dirty="0"/>
          </a:p>
        </p:txBody>
      </p:sp>
      <p:sp>
        <p:nvSpPr>
          <p:cNvPr id="62" name="Text 34">
            <a:extLst>
              <a:ext uri="{FF2B5EF4-FFF2-40B4-BE49-F238E27FC236}">
                <a16:creationId xmlns:a16="http://schemas.microsoft.com/office/drawing/2014/main" id="{3221EB6E-F6AA-7C42-C9D8-BC0C16BBEABE}"/>
              </a:ext>
            </a:extLst>
          </p:cNvPr>
          <p:cNvSpPr/>
          <p:nvPr/>
        </p:nvSpPr>
        <p:spPr>
          <a:xfrm>
            <a:off x="4848820" y="46863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63" name="Text 35">
            <a:extLst>
              <a:ext uri="{FF2B5EF4-FFF2-40B4-BE49-F238E27FC236}">
                <a16:creationId xmlns:a16="http://schemas.microsoft.com/office/drawing/2014/main" id="{D83C6537-E262-D756-1B42-9966AE65365C}"/>
              </a:ext>
            </a:extLst>
          </p:cNvPr>
          <p:cNvSpPr/>
          <p:nvPr/>
        </p:nvSpPr>
        <p:spPr>
          <a:xfrm>
            <a:off x="571500" y="50292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count</a:t>
            </a:r>
            <a:endParaRPr lang="en-US" sz="1050" dirty="0"/>
          </a:p>
        </p:txBody>
      </p:sp>
      <p:sp>
        <p:nvSpPr>
          <p:cNvPr id="64" name="Text 36">
            <a:extLst>
              <a:ext uri="{FF2B5EF4-FFF2-40B4-BE49-F238E27FC236}">
                <a16:creationId xmlns:a16="http://schemas.microsoft.com/office/drawing/2014/main" id="{F4EE6539-63A1-8B5F-EB64-A40E3EF6B4AA}"/>
              </a:ext>
            </a:extLst>
          </p:cNvPr>
          <p:cNvSpPr/>
          <p:nvPr/>
        </p:nvSpPr>
        <p:spPr>
          <a:xfrm>
            <a:off x="1640830" y="50292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int</a:t>
            </a:r>
            <a:endParaRPr lang="en-US" sz="1050" dirty="0"/>
          </a:p>
        </p:txBody>
      </p:sp>
      <p:sp>
        <p:nvSpPr>
          <p:cNvPr id="65" name="Text 37">
            <a:extLst>
              <a:ext uri="{FF2B5EF4-FFF2-40B4-BE49-F238E27FC236}">
                <a16:creationId xmlns:a16="http://schemas.microsoft.com/office/drawing/2014/main" id="{37B86B74-91BC-DD2C-BFD7-12076772D168}"/>
              </a:ext>
            </a:extLst>
          </p:cNvPr>
          <p:cNvSpPr/>
          <p:nvPr/>
        </p:nvSpPr>
        <p:spPr>
          <a:xfrm>
            <a:off x="2710160" y="50292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×</a:t>
            </a: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대여소의 총 이용건수	</a:t>
            </a:r>
            <a:endParaRPr lang="en-US" sz="1050" dirty="0"/>
          </a:p>
        </p:txBody>
      </p:sp>
      <p:sp>
        <p:nvSpPr>
          <p:cNvPr id="66" name="Text 38">
            <a:extLst>
              <a:ext uri="{FF2B5EF4-FFF2-40B4-BE49-F238E27FC236}">
                <a16:creationId xmlns:a16="http://schemas.microsoft.com/office/drawing/2014/main" id="{52279EAC-5703-6FAE-B44B-F1157A3011B4}"/>
              </a:ext>
            </a:extLst>
          </p:cNvPr>
          <p:cNvSpPr/>
          <p:nvPr/>
        </p:nvSpPr>
        <p:spPr>
          <a:xfrm>
            <a:off x="4848820" y="50292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67" name="Text 39">
            <a:extLst>
              <a:ext uri="{FF2B5EF4-FFF2-40B4-BE49-F238E27FC236}">
                <a16:creationId xmlns:a16="http://schemas.microsoft.com/office/drawing/2014/main" id="{F2514C12-4B3F-C1DD-E3BC-81101878ED80}"/>
              </a:ext>
            </a:extLst>
          </p:cNvPr>
          <p:cNvSpPr/>
          <p:nvPr/>
        </p:nvSpPr>
        <p:spPr>
          <a:xfrm>
            <a:off x="571500" y="53721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calories</a:t>
            </a:r>
            <a:endParaRPr lang="en-US" sz="1050" dirty="0"/>
          </a:p>
        </p:txBody>
      </p:sp>
      <p:sp>
        <p:nvSpPr>
          <p:cNvPr id="68" name="Text 40">
            <a:extLst>
              <a:ext uri="{FF2B5EF4-FFF2-40B4-BE49-F238E27FC236}">
                <a16:creationId xmlns:a16="http://schemas.microsoft.com/office/drawing/2014/main" id="{ACFD9E03-E4B6-F8D3-5F14-86668302983D}"/>
              </a:ext>
            </a:extLst>
          </p:cNvPr>
          <p:cNvSpPr/>
          <p:nvPr/>
        </p:nvSpPr>
        <p:spPr>
          <a:xfrm>
            <a:off x="1640830" y="53721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float</a:t>
            </a:r>
            <a:endParaRPr lang="en-US" sz="1050" dirty="0"/>
          </a:p>
        </p:txBody>
      </p:sp>
      <p:sp>
        <p:nvSpPr>
          <p:cNvPr id="69" name="Text 41">
            <a:extLst>
              <a:ext uri="{FF2B5EF4-FFF2-40B4-BE49-F238E27FC236}">
                <a16:creationId xmlns:a16="http://schemas.microsoft.com/office/drawing/2014/main" id="{39CE0F54-8C9F-A08C-0635-DC83868697FF}"/>
              </a:ext>
            </a:extLst>
          </p:cNvPr>
          <p:cNvSpPr/>
          <p:nvPr/>
        </p:nvSpPr>
        <p:spPr>
          <a:xfrm>
            <a:off x="2710160" y="53721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이용 시 소모된 칼로리	</a:t>
            </a:r>
            <a:endParaRPr lang="en-US" sz="1050" dirty="0"/>
          </a:p>
        </p:txBody>
      </p:sp>
      <p:sp>
        <p:nvSpPr>
          <p:cNvPr id="70" name="Text 42">
            <a:extLst>
              <a:ext uri="{FF2B5EF4-FFF2-40B4-BE49-F238E27FC236}">
                <a16:creationId xmlns:a16="http://schemas.microsoft.com/office/drawing/2014/main" id="{8437B5E8-7C7D-736C-775F-57775371863C}"/>
              </a:ext>
            </a:extLst>
          </p:cNvPr>
          <p:cNvSpPr/>
          <p:nvPr/>
        </p:nvSpPr>
        <p:spPr>
          <a:xfrm>
            <a:off x="4848820" y="53721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71" name="Text 43">
            <a:extLst>
              <a:ext uri="{FF2B5EF4-FFF2-40B4-BE49-F238E27FC236}">
                <a16:creationId xmlns:a16="http://schemas.microsoft.com/office/drawing/2014/main" id="{2EE078A3-20D9-C240-A5C1-B918861A3CE5}"/>
              </a:ext>
            </a:extLst>
          </p:cNvPr>
          <p:cNvSpPr/>
          <p:nvPr/>
        </p:nvSpPr>
        <p:spPr>
          <a:xfrm>
            <a:off x="571500" y="5715000"/>
            <a:ext cx="119175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Carbon_</a:t>
            </a:r>
            <a:b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reduction</a:t>
            </a:r>
            <a:endParaRPr lang="en-US" sz="1050" dirty="0"/>
          </a:p>
        </p:txBody>
      </p:sp>
      <p:sp>
        <p:nvSpPr>
          <p:cNvPr id="72" name="Text 44">
            <a:extLst>
              <a:ext uri="{FF2B5EF4-FFF2-40B4-BE49-F238E27FC236}">
                <a16:creationId xmlns:a16="http://schemas.microsoft.com/office/drawing/2014/main" id="{DEC5EB4F-31C1-9C16-D051-CB563999383B}"/>
              </a:ext>
            </a:extLst>
          </p:cNvPr>
          <p:cNvSpPr/>
          <p:nvPr/>
        </p:nvSpPr>
        <p:spPr>
          <a:xfrm>
            <a:off x="1640830" y="5715000"/>
            <a:ext cx="119175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flaot</a:t>
            </a:r>
            <a:endParaRPr lang="en-US" sz="1050" dirty="0"/>
          </a:p>
        </p:txBody>
      </p:sp>
      <p:sp>
        <p:nvSpPr>
          <p:cNvPr id="73" name="Text 45">
            <a:extLst>
              <a:ext uri="{FF2B5EF4-FFF2-40B4-BE49-F238E27FC236}">
                <a16:creationId xmlns:a16="http://schemas.microsoft.com/office/drawing/2014/main" id="{3DB97015-D5A3-3FC1-0C65-C66F7609694E}"/>
              </a:ext>
            </a:extLst>
          </p:cNvPr>
          <p:cNvSpPr/>
          <p:nvPr/>
        </p:nvSpPr>
        <p:spPr>
          <a:xfrm>
            <a:off x="2710160" y="5715000"/>
            <a:ext cx="20624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차량대비 절감된 </a:t>
            </a:r>
            <a:r>
              <a:rPr lang="ko-KR" altLang="en-US" sz="105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탄소량</a:t>
            </a: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	</a:t>
            </a:r>
            <a:endParaRPr lang="en-US" sz="1050" dirty="0"/>
          </a:p>
        </p:txBody>
      </p:sp>
      <p:sp>
        <p:nvSpPr>
          <p:cNvPr id="74" name="Text 46">
            <a:extLst>
              <a:ext uri="{FF2B5EF4-FFF2-40B4-BE49-F238E27FC236}">
                <a16:creationId xmlns:a16="http://schemas.microsoft.com/office/drawing/2014/main" id="{C7192C5F-26B2-603A-5F94-F1EF4F844EF2}"/>
              </a:ext>
            </a:extLst>
          </p:cNvPr>
          <p:cNvSpPr/>
          <p:nvPr/>
        </p:nvSpPr>
        <p:spPr>
          <a:xfrm>
            <a:off x="4848820" y="5715000"/>
            <a:ext cx="20624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78" name="Text 50">
            <a:extLst>
              <a:ext uri="{FF2B5EF4-FFF2-40B4-BE49-F238E27FC236}">
                <a16:creationId xmlns:a16="http://schemas.microsoft.com/office/drawing/2014/main" id="{F390B771-0CA1-0411-6D49-8DB69552634F}"/>
              </a:ext>
            </a:extLst>
          </p:cNvPr>
          <p:cNvSpPr/>
          <p:nvPr/>
        </p:nvSpPr>
        <p:spPr>
          <a:xfrm>
            <a:off x="4848820" y="6248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91" name="Text 63">
            <a:extLst>
              <a:ext uri="{FF2B5EF4-FFF2-40B4-BE49-F238E27FC236}">
                <a16:creationId xmlns:a16="http://schemas.microsoft.com/office/drawing/2014/main" id="{076C6536-8482-3776-F529-3B22B890C3C2}"/>
              </a:ext>
            </a:extLst>
          </p:cNvPr>
          <p:cNvSpPr/>
          <p:nvPr/>
        </p:nvSpPr>
        <p:spPr>
          <a:xfrm>
            <a:off x="7778055" y="1257300"/>
            <a:ext cx="4099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보너스 데이터</a:t>
            </a:r>
            <a:endParaRPr lang="en-US" altLang="ko-KR" sz="1500" dirty="0"/>
          </a:p>
        </p:txBody>
      </p:sp>
      <p:sp>
        <p:nvSpPr>
          <p:cNvPr id="101" name="Text 73">
            <a:extLst>
              <a:ext uri="{FF2B5EF4-FFF2-40B4-BE49-F238E27FC236}">
                <a16:creationId xmlns:a16="http://schemas.microsoft.com/office/drawing/2014/main" id="{EDFB2B0F-7C99-375F-8B69-3344BFAA7AF9}"/>
              </a:ext>
            </a:extLst>
          </p:cNvPr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4/5</a:t>
            </a:r>
            <a:endParaRPr lang="en-US" sz="1050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01137EC-64EC-6F69-84E3-E75621FA9C1A}"/>
              </a:ext>
            </a:extLst>
          </p:cNvPr>
          <p:cNvSpPr/>
          <p:nvPr/>
        </p:nvSpPr>
        <p:spPr>
          <a:xfrm>
            <a:off x="3486150" y="6353175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E59EC128-F633-E398-7C3B-8E9D87F57161}"/>
              </a:ext>
            </a:extLst>
          </p:cNvPr>
          <p:cNvSpPr/>
          <p:nvPr/>
        </p:nvSpPr>
        <p:spPr>
          <a:xfrm>
            <a:off x="3486150" y="6648450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5918F39-B5B2-40FC-345D-6FC18221D46A}"/>
              </a:ext>
            </a:extLst>
          </p:cNvPr>
          <p:cNvSpPr/>
          <p:nvPr/>
        </p:nvSpPr>
        <p:spPr>
          <a:xfrm>
            <a:off x="3486150" y="6496050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Image 14" descr="preencoded.png">
            <a:extLst>
              <a:ext uri="{FF2B5EF4-FFF2-40B4-BE49-F238E27FC236}">
                <a16:creationId xmlns:a16="http://schemas.microsoft.com/office/drawing/2014/main" id="{2099F7CC-74CD-94D4-A57F-0E28842100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1638300"/>
            <a:ext cx="4099620" cy="1181100"/>
          </a:xfrm>
          <a:prstGeom prst="rect">
            <a:avLst/>
          </a:prstGeom>
        </p:spPr>
      </p:pic>
      <p:pic>
        <p:nvPicPr>
          <p:cNvPr id="13" name="Image 15" descr="preencoded.png">
            <a:extLst>
              <a:ext uri="{FF2B5EF4-FFF2-40B4-BE49-F238E27FC236}">
                <a16:creationId xmlns:a16="http://schemas.microsoft.com/office/drawing/2014/main" id="{B06C7C5C-7F55-E2F0-AFB9-849F2D3D9B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5180" y="1790700"/>
            <a:ext cx="152400" cy="152400"/>
          </a:xfrm>
          <a:prstGeom prst="rect">
            <a:avLst/>
          </a:prstGeom>
        </p:spPr>
      </p:pic>
      <p:pic>
        <p:nvPicPr>
          <p:cNvPr id="75" name="Image 16" descr="preencoded.png">
            <a:extLst>
              <a:ext uri="{FF2B5EF4-FFF2-40B4-BE49-F238E27FC236}">
                <a16:creationId xmlns:a16="http://schemas.microsoft.com/office/drawing/2014/main" id="{1B6F6AE1-58CB-C878-5156-50A42DD645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2095500"/>
            <a:ext cx="66675" cy="133350"/>
          </a:xfrm>
          <a:prstGeom prst="rect">
            <a:avLst/>
          </a:prstGeom>
        </p:spPr>
      </p:pic>
      <p:pic>
        <p:nvPicPr>
          <p:cNvPr id="76" name="Image 17" descr="preencoded.png">
            <a:extLst>
              <a:ext uri="{FF2B5EF4-FFF2-40B4-BE49-F238E27FC236}">
                <a16:creationId xmlns:a16="http://schemas.microsoft.com/office/drawing/2014/main" id="{349F6BE6-B670-0A1B-9451-A10A2395F8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2552700"/>
            <a:ext cx="66675" cy="133350"/>
          </a:xfrm>
          <a:prstGeom prst="rect">
            <a:avLst/>
          </a:prstGeom>
        </p:spPr>
      </p:pic>
      <p:pic>
        <p:nvPicPr>
          <p:cNvPr id="77" name="Image 19" descr="preencoded.png">
            <a:extLst>
              <a:ext uri="{FF2B5EF4-FFF2-40B4-BE49-F238E27FC236}">
                <a16:creationId xmlns:a16="http://schemas.microsoft.com/office/drawing/2014/main" id="{818C21AF-659C-CF91-2185-3E511B4905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92880" y="4533900"/>
            <a:ext cx="4099620" cy="1524000"/>
          </a:xfrm>
          <a:prstGeom prst="rect">
            <a:avLst/>
          </a:prstGeom>
        </p:spPr>
      </p:pic>
      <p:pic>
        <p:nvPicPr>
          <p:cNvPr id="79" name="Image 20" descr="preencoded.png">
            <a:extLst>
              <a:ext uri="{FF2B5EF4-FFF2-40B4-BE49-F238E27FC236}">
                <a16:creationId xmlns:a16="http://schemas.microsoft.com/office/drawing/2014/main" id="{C05D403A-00E2-A582-67D3-D7BCDDFB1D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07180" y="4686300"/>
            <a:ext cx="114300" cy="152400"/>
          </a:xfrm>
          <a:prstGeom prst="rect">
            <a:avLst/>
          </a:prstGeom>
        </p:spPr>
      </p:pic>
      <p:pic>
        <p:nvPicPr>
          <p:cNvPr id="80" name="Image 21" descr="preencoded.png">
            <a:extLst>
              <a:ext uri="{FF2B5EF4-FFF2-40B4-BE49-F238E27FC236}">
                <a16:creationId xmlns:a16="http://schemas.microsoft.com/office/drawing/2014/main" id="{22AF5251-4762-E23B-8FE0-D369C6335BC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4991100"/>
            <a:ext cx="133350" cy="133350"/>
          </a:xfrm>
          <a:prstGeom prst="rect">
            <a:avLst/>
          </a:prstGeom>
        </p:spPr>
      </p:pic>
      <p:pic>
        <p:nvPicPr>
          <p:cNvPr id="81" name="Image 22" descr="preencoded.png">
            <a:extLst>
              <a:ext uri="{FF2B5EF4-FFF2-40B4-BE49-F238E27FC236}">
                <a16:creationId xmlns:a16="http://schemas.microsoft.com/office/drawing/2014/main" id="{FD806E18-A996-40AD-628D-55AD901D887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257800"/>
            <a:ext cx="133350" cy="133350"/>
          </a:xfrm>
          <a:prstGeom prst="rect">
            <a:avLst/>
          </a:prstGeom>
        </p:spPr>
      </p:pic>
      <p:pic>
        <p:nvPicPr>
          <p:cNvPr id="82" name="Image 23" descr="preencoded.png">
            <a:extLst>
              <a:ext uri="{FF2B5EF4-FFF2-40B4-BE49-F238E27FC236}">
                <a16:creationId xmlns:a16="http://schemas.microsoft.com/office/drawing/2014/main" id="{5B69AA97-5A54-2E62-DD49-0ED175A717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524500"/>
            <a:ext cx="133350" cy="133350"/>
          </a:xfrm>
          <a:prstGeom prst="rect">
            <a:avLst/>
          </a:prstGeom>
        </p:spPr>
      </p:pic>
      <p:pic>
        <p:nvPicPr>
          <p:cNvPr id="83" name="Image 24" descr="preencoded.png">
            <a:extLst>
              <a:ext uri="{FF2B5EF4-FFF2-40B4-BE49-F238E27FC236}">
                <a16:creationId xmlns:a16="http://schemas.microsoft.com/office/drawing/2014/main" id="{F2DE07B1-31A4-8DFD-2D54-978379809A1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791200"/>
            <a:ext cx="133350" cy="133350"/>
          </a:xfrm>
          <a:prstGeom prst="rect">
            <a:avLst/>
          </a:prstGeom>
        </p:spPr>
      </p:pic>
      <p:sp>
        <p:nvSpPr>
          <p:cNvPr id="84" name="Text 64">
            <a:extLst>
              <a:ext uri="{FF2B5EF4-FFF2-40B4-BE49-F238E27FC236}">
                <a16:creationId xmlns:a16="http://schemas.microsoft.com/office/drawing/2014/main" id="{2833EB9C-D42F-2948-83C4-CB3D4313AD25}"/>
              </a:ext>
            </a:extLst>
          </p:cNvPr>
          <p:cNvSpPr/>
          <p:nvPr/>
        </p:nvSpPr>
        <p:spPr>
          <a:xfrm>
            <a:off x="7863780" y="17526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기상자료개방포털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—ASOS 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관측 데이터</a:t>
            </a:r>
            <a:endParaRPr lang="en-US" sz="1200" dirty="0"/>
          </a:p>
        </p:txBody>
      </p:sp>
      <p:sp>
        <p:nvSpPr>
          <p:cNvPr id="85" name="Text 65">
            <a:extLst>
              <a:ext uri="{FF2B5EF4-FFF2-40B4-BE49-F238E27FC236}">
                <a16:creationId xmlns:a16="http://schemas.microsoft.com/office/drawing/2014/main" id="{5D7A18FB-96B6-D0CE-DAFA-007142377228}"/>
              </a:ext>
            </a:extLst>
          </p:cNvPr>
          <p:cNvSpPr/>
          <p:nvPr/>
        </p:nvSpPr>
        <p:spPr>
          <a:xfrm>
            <a:off x="7778055" y="2057400"/>
            <a:ext cx="372814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도시 환경에서의 자전거 공유 시스템 이용 패턴 분석을 위해 추가 활용</a:t>
            </a:r>
            <a:endParaRPr lang="en-US" sz="1050" dirty="0"/>
          </a:p>
        </p:txBody>
      </p:sp>
      <p:sp>
        <p:nvSpPr>
          <p:cNvPr id="86" name="Text 66">
            <a:extLst>
              <a:ext uri="{FF2B5EF4-FFF2-40B4-BE49-F238E27FC236}">
                <a16:creationId xmlns:a16="http://schemas.microsoft.com/office/drawing/2014/main" id="{C02F7D60-CF3D-809F-2CA2-515FE1FA5B2A}"/>
              </a:ext>
            </a:extLst>
          </p:cNvPr>
          <p:cNvSpPr/>
          <p:nvPr/>
        </p:nvSpPr>
        <p:spPr>
          <a:xfrm>
            <a:off x="7778055" y="2514600"/>
            <a:ext cx="3577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날씨환경 요인에 의한 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이용 패턴의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차이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</a:t>
            </a:r>
            <a:endParaRPr lang="en-US" sz="1050" dirty="0"/>
          </a:p>
        </p:txBody>
      </p:sp>
      <p:sp>
        <p:nvSpPr>
          <p:cNvPr id="87" name="Text 68">
            <a:extLst>
              <a:ext uri="{FF2B5EF4-FFF2-40B4-BE49-F238E27FC236}">
                <a16:creationId xmlns:a16="http://schemas.microsoft.com/office/drawing/2014/main" id="{E50E0145-3512-FD94-12F9-A56CA8335D60}"/>
              </a:ext>
            </a:extLst>
          </p:cNvPr>
          <p:cNvSpPr/>
          <p:nvPr/>
        </p:nvSpPr>
        <p:spPr>
          <a:xfrm>
            <a:off x="7797680" y="46482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200" dirty="0"/>
          </a:p>
        </p:txBody>
      </p:sp>
      <p:sp>
        <p:nvSpPr>
          <p:cNvPr id="88" name="Text 69">
            <a:extLst>
              <a:ext uri="{FF2B5EF4-FFF2-40B4-BE49-F238E27FC236}">
                <a16:creationId xmlns:a16="http://schemas.microsoft.com/office/drawing/2014/main" id="{21378ED4-BE50-4344-DC19-33035A55B489}"/>
              </a:ext>
            </a:extLst>
          </p:cNvPr>
          <p:cNvSpPr/>
          <p:nvPr/>
        </p:nvSpPr>
        <p:spPr>
          <a:xfrm>
            <a:off x="7816730" y="4953000"/>
            <a:ext cx="32118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평일: 통근/통학 등 필수적인 이동 수단으로 활용</a:t>
            </a:r>
            <a:endParaRPr lang="en-US" sz="1050" dirty="0"/>
          </a:p>
        </p:txBody>
      </p:sp>
      <p:sp>
        <p:nvSpPr>
          <p:cNvPr id="89" name="Text 70">
            <a:extLst>
              <a:ext uri="{FF2B5EF4-FFF2-40B4-BE49-F238E27FC236}">
                <a16:creationId xmlns:a16="http://schemas.microsoft.com/office/drawing/2014/main" id="{57D930B7-5FC4-9C46-9B9D-031A24B4442D}"/>
              </a:ext>
            </a:extLst>
          </p:cNvPr>
          <p:cNvSpPr/>
          <p:nvPr/>
        </p:nvSpPr>
        <p:spPr>
          <a:xfrm>
            <a:off x="7816730" y="5219700"/>
            <a:ext cx="32804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주말: 레저, 여가, 쇼핑 등 비필수적인 이동에 활용</a:t>
            </a:r>
            <a:endParaRPr lang="en-US" sz="1050" dirty="0"/>
          </a:p>
        </p:txBody>
      </p:sp>
      <p:sp>
        <p:nvSpPr>
          <p:cNvPr id="90" name="Text 71">
            <a:extLst>
              <a:ext uri="{FF2B5EF4-FFF2-40B4-BE49-F238E27FC236}">
                <a16:creationId xmlns:a16="http://schemas.microsoft.com/office/drawing/2014/main" id="{D7D7B01B-F0C8-5E71-1B1D-4F609E580CE6}"/>
              </a:ext>
            </a:extLst>
          </p:cNvPr>
          <p:cNvSpPr/>
          <p:nvPr/>
        </p:nvSpPr>
        <p:spPr>
          <a:xfrm>
            <a:off x="7816730" y="5486400"/>
            <a:ext cx="2903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특정 대여소의 자전거 고질적인 불균형 현상</a:t>
            </a:r>
            <a:endParaRPr lang="en-US" sz="1050" dirty="0"/>
          </a:p>
        </p:txBody>
      </p:sp>
      <p:sp>
        <p:nvSpPr>
          <p:cNvPr id="102" name="Text 72">
            <a:extLst>
              <a:ext uri="{FF2B5EF4-FFF2-40B4-BE49-F238E27FC236}">
                <a16:creationId xmlns:a16="http://schemas.microsoft.com/office/drawing/2014/main" id="{F5EE04E4-7B04-5A34-AE3F-679385857991}"/>
              </a:ext>
            </a:extLst>
          </p:cNvPr>
          <p:cNvSpPr/>
          <p:nvPr/>
        </p:nvSpPr>
        <p:spPr>
          <a:xfrm>
            <a:off x="7816730" y="5753100"/>
            <a:ext cx="25031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 및 계절성에 따른 수요 패턴</a:t>
            </a:r>
            <a:endParaRPr lang="en-US" sz="1050" dirty="0"/>
          </a:p>
        </p:txBody>
      </p:sp>
      <p:pic>
        <p:nvPicPr>
          <p:cNvPr id="113" name="Image 14" descr="preencoded.png">
            <a:extLst>
              <a:ext uri="{FF2B5EF4-FFF2-40B4-BE49-F238E27FC236}">
                <a16:creationId xmlns:a16="http://schemas.microsoft.com/office/drawing/2014/main" id="{019753E5-5B18-A509-6AF5-56395474C1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2933700"/>
            <a:ext cx="4099620" cy="1181100"/>
          </a:xfrm>
          <a:prstGeom prst="rect">
            <a:avLst/>
          </a:prstGeom>
        </p:spPr>
      </p:pic>
      <p:pic>
        <p:nvPicPr>
          <p:cNvPr id="114" name="Image 15" descr="preencoded.png">
            <a:extLst>
              <a:ext uri="{FF2B5EF4-FFF2-40B4-BE49-F238E27FC236}">
                <a16:creationId xmlns:a16="http://schemas.microsoft.com/office/drawing/2014/main" id="{C9D2DF25-F291-E2E7-CE2B-FC8036E348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5180" y="3086100"/>
            <a:ext cx="152400" cy="152400"/>
          </a:xfrm>
          <a:prstGeom prst="rect">
            <a:avLst/>
          </a:prstGeom>
        </p:spPr>
      </p:pic>
      <p:pic>
        <p:nvPicPr>
          <p:cNvPr id="115" name="Image 16" descr="preencoded.png">
            <a:extLst>
              <a:ext uri="{FF2B5EF4-FFF2-40B4-BE49-F238E27FC236}">
                <a16:creationId xmlns:a16="http://schemas.microsoft.com/office/drawing/2014/main" id="{8B6F65A8-A1D9-E3B0-5548-44899576AAD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3390900"/>
            <a:ext cx="66675" cy="133350"/>
          </a:xfrm>
          <a:prstGeom prst="rect">
            <a:avLst/>
          </a:prstGeom>
        </p:spPr>
      </p:pic>
      <p:pic>
        <p:nvPicPr>
          <p:cNvPr id="116" name="Image 17" descr="preencoded.png">
            <a:extLst>
              <a:ext uri="{FF2B5EF4-FFF2-40B4-BE49-F238E27FC236}">
                <a16:creationId xmlns:a16="http://schemas.microsoft.com/office/drawing/2014/main" id="{47A40CC0-9E6C-1EFB-268F-D5F02A3937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3848100"/>
            <a:ext cx="66675" cy="133350"/>
          </a:xfrm>
          <a:prstGeom prst="rect">
            <a:avLst/>
          </a:prstGeom>
        </p:spPr>
      </p:pic>
      <p:sp>
        <p:nvSpPr>
          <p:cNvPr id="117" name="Text 64">
            <a:extLst>
              <a:ext uri="{FF2B5EF4-FFF2-40B4-BE49-F238E27FC236}">
                <a16:creationId xmlns:a16="http://schemas.microsoft.com/office/drawing/2014/main" id="{7A546D26-DA4C-7243-91CA-24C791F5BD9E}"/>
              </a:ext>
            </a:extLst>
          </p:cNvPr>
          <p:cNvSpPr/>
          <p:nvPr/>
        </p:nvSpPr>
        <p:spPr>
          <a:xfrm>
            <a:off x="7863780" y="30480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별 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정보</a:t>
            </a:r>
            <a:endParaRPr lang="en-US" sz="1200" dirty="0"/>
          </a:p>
        </p:txBody>
      </p:sp>
      <p:sp>
        <p:nvSpPr>
          <p:cNvPr id="118" name="Text 65">
            <a:extLst>
              <a:ext uri="{FF2B5EF4-FFF2-40B4-BE49-F238E27FC236}">
                <a16:creationId xmlns:a16="http://schemas.microsoft.com/office/drawing/2014/main" id="{8F4E23F2-84A4-823E-4FDC-7F923D10FD51}"/>
              </a:ext>
            </a:extLst>
          </p:cNvPr>
          <p:cNvSpPr/>
          <p:nvPr/>
        </p:nvSpPr>
        <p:spPr>
          <a:xfrm>
            <a:off x="7778055" y="3352800"/>
            <a:ext cx="372814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도시 환경에서의 자전거 공유 시스템 이용 패턴 분석을 위해 추가 활용</a:t>
            </a:r>
            <a:endParaRPr lang="en-US" sz="1050" dirty="0"/>
          </a:p>
        </p:txBody>
      </p:sp>
      <p:sp>
        <p:nvSpPr>
          <p:cNvPr id="119" name="Text 66">
            <a:extLst>
              <a:ext uri="{FF2B5EF4-FFF2-40B4-BE49-F238E27FC236}">
                <a16:creationId xmlns:a16="http://schemas.microsoft.com/office/drawing/2014/main" id="{1C10E4C6-E5F3-6EC7-DBF8-07123A092AAD}"/>
              </a:ext>
            </a:extLst>
          </p:cNvPr>
          <p:cNvSpPr/>
          <p:nvPr/>
        </p:nvSpPr>
        <p:spPr>
          <a:xfrm>
            <a:off x="7778055" y="3810000"/>
            <a:ext cx="3577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공간환경 요인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의한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이용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패턴의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차이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</a:t>
            </a:r>
            <a:endParaRPr lang="en-US" sz="1050" dirty="0"/>
          </a:p>
        </p:txBody>
      </p:sp>
      <p:pic>
        <p:nvPicPr>
          <p:cNvPr id="120" name="Image 19" descr="preencoded.png">
            <a:extLst>
              <a:ext uri="{FF2B5EF4-FFF2-40B4-BE49-F238E27FC236}">
                <a16:creationId xmlns:a16="http://schemas.microsoft.com/office/drawing/2014/main" id="{BEF34C41-EBB7-4801-5965-E1079C70E4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9743" y="4533900"/>
            <a:ext cx="4099620" cy="1524000"/>
          </a:xfrm>
          <a:prstGeom prst="rect">
            <a:avLst/>
          </a:prstGeom>
        </p:spPr>
      </p:pic>
      <p:pic>
        <p:nvPicPr>
          <p:cNvPr id="121" name="Image 20" descr="preencoded.png">
            <a:extLst>
              <a:ext uri="{FF2B5EF4-FFF2-40B4-BE49-F238E27FC236}">
                <a16:creationId xmlns:a16="http://schemas.microsoft.com/office/drawing/2014/main" id="{EE36E537-E17A-C898-A49A-5F5342238A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64043" y="4686300"/>
            <a:ext cx="114300" cy="152400"/>
          </a:xfrm>
          <a:prstGeom prst="rect">
            <a:avLst/>
          </a:prstGeom>
        </p:spPr>
      </p:pic>
      <p:pic>
        <p:nvPicPr>
          <p:cNvPr id="122" name="Image 21" descr="preencoded.png">
            <a:extLst>
              <a:ext uri="{FF2B5EF4-FFF2-40B4-BE49-F238E27FC236}">
                <a16:creationId xmlns:a16="http://schemas.microsoft.com/office/drawing/2014/main" id="{CE84475F-7508-2AFA-03E0-3DA94104E3F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4991100"/>
            <a:ext cx="133350" cy="133350"/>
          </a:xfrm>
          <a:prstGeom prst="rect">
            <a:avLst/>
          </a:prstGeom>
        </p:spPr>
      </p:pic>
      <p:pic>
        <p:nvPicPr>
          <p:cNvPr id="123" name="Image 22" descr="preencoded.png">
            <a:extLst>
              <a:ext uri="{FF2B5EF4-FFF2-40B4-BE49-F238E27FC236}">
                <a16:creationId xmlns:a16="http://schemas.microsoft.com/office/drawing/2014/main" id="{2B3466DA-E40D-2FDA-E298-442EB601AA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257800"/>
            <a:ext cx="133350" cy="133350"/>
          </a:xfrm>
          <a:prstGeom prst="rect">
            <a:avLst/>
          </a:prstGeom>
        </p:spPr>
      </p:pic>
      <p:pic>
        <p:nvPicPr>
          <p:cNvPr id="124" name="Image 23" descr="preencoded.png">
            <a:extLst>
              <a:ext uri="{FF2B5EF4-FFF2-40B4-BE49-F238E27FC236}">
                <a16:creationId xmlns:a16="http://schemas.microsoft.com/office/drawing/2014/main" id="{76EF4883-AAC6-43D9-3307-46360ECC31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524500"/>
            <a:ext cx="133350" cy="133350"/>
          </a:xfrm>
          <a:prstGeom prst="rect">
            <a:avLst/>
          </a:prstGeom>
        </p:spPr>
      </p:pic>
      <p:pic>
        <p:nvPicPr>
          <p:cNvPr id="125" name="Image 24" descr="preencoded.png">
            <a:extLst>
              <a:ext uri="{FF2B5EF4-FFF2-40B4-BE49-F238E27FC236}">
                <a16:creationId xmlns:a16="http://schemas.microsoft.com/office/drawing/2014/main" id="{264EEC1F-2254-3F7D-071D-92C60F2578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791200"/>
            <a:ext cx="133350" cy="133350"/>
          </a:xfrm>
          <a:prstGeom prst="rect">
            <a:avLst/>
          </a:prstGeom>
        </p:spPr>
      </p:pic>
      <p:sp>
        <p:nvSpPr>
          <p:cNvPr id="126" name="Text 68">
            <a:extLst>
              <a:ext uri="{FF2B5EF4-FFF2-40B4-BE49-F238E27FC236}">
                <a16:creationId xmlns:a16="http://schemas.microsoft.com/office/drawing/2014/main" id="{82CBAF7D-3E0D-2EC6-3BB2-A8B6615221FC}"/>
              </a:ext>
            </a:extLst>
          </p:cNvPr>
          <p:cNvSpPr/>
          <p:nvPr/>
        </p:nvSpPr>
        <p:spPr>
          <a:xfrm>
            <a:off x="7854543" y="46482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200" dirty="0"/>
          </a:p>
        </p:txBody>
      </p:sp>
      <p:sp>
        <p:nvSpPr>
          <p:cNvPr id="127" name="Text 69">
            <a:extLst>
              <a:ext uri="{FF2B5EF4-FFF2-40B4-BE49-F238E27FC236}">
                <a16:creationId xmlns:a16="http://schemas.microsoft.com/office/drawing/2014/main" id="{418E6344-409A-3498-37C9-4BF9D159FAB2}"/>
              </a:ext>
            </a:extLst>
          </p:cNvPr>
          <p:cNvSpPr/>
          <p:nvPr/>
        </p:nvSpPr>
        <p:spPr>
          <a:xfrm>
            <a:off x="7873593" y="4953000"/>
            <a:ext cx="32118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평일: 통근/통학 등 필수적인 이동 수단으로 활용</a:t>
            </a:r>
            <a:endParaRPr lang="en-US" sz="1050" dirty="0"/>
          </a:p>
        </p:txBody>
      </p:sp>
      <p:sp>
        <p:nvSpPr>
          <p:cNvPr id="128" name="Text 70">
            <a:extLst>
              <a:ext uri="{FF2B5EF4-FFF2-40B4-BE49-F238E27FC236}">
                <a16:creationId xmlns:a16="http://schemas.microsoft.com/office/drawing/2014/main" id="{4611F0A5-4129-B368-734B-48975F636B57}"/>
              </a:ext>
            </a:extLst>
          </p:cNvPr>
          <p:cNvSpPr/>
          <p:nvPr/>
        </p:nvSpPr>
        <p:spPr>
          <a:xfrm>
            <a:off x="7873593" y="5219700"/>
            <a:ext cx="32804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주말: 레저, 여가, 쇼핑 등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비필수적인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이동에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활용</a:t>
            </a:r>
            <a:endParaRPr lang="en-US" sz="1050" dirty="0"/>
          </a:p>
        </p:txBody>
      </p:sp>
      <p:sp>
        <p:nvSpPr>
          <p:cNvPr id="129" name="Text 71">
            <a:extLst>
              <a:ext uri="{FF2B5EF4-FFF2-40B4-BE49-F238E27FC236}">
                <a16:creationId xmlns:a16="http://schemas.microsoft.com/office/drawing/2014/main" id="{29308E79-DF43-8A7A-FBCA-63DF88E602E7}"/>
              </a:ext>
            </a:extLst>
          </p:cNvPr>
          <p:cNvSpPr/>
          <p:nvPr/>
        </p:nvSpPr>
        <p:spPr>
          <a:xfrm>
            <a:off x="7873593" y="5486400"/>
            <a:ext cx="2903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요인에 의한 수요패턴 </a:t>
            </a:r>
            <a:endParaRPr lang="en-US" sz="1050" dirty="0"/>
          </a:p>
        </p:txBody>
      </p:sp>
      <p:sp>
        <p:nvSpPr>
          <p:cNvPr id="130" name="Text 72">
            <a:extLst>
              <a:ext uri="{FF2B5EF4-FFF2-40B4-BE49-F238E27FC236}">
                <a16:creationId xmlns:a16="http://schemas.microsoft.com/office/drawing/2014/main" id="{40FE864B-AC9A-933E-C8DF-F7A2AF6DE1C0}"/>
              </a:ext>
            </a:extLst>
          </p:cNvPr>
          <p:cNvSpPr/>
          <p:nvPr/>
        </p:nvSpPr>
        <p:spPr>
          <a:xfrm>
            <a:off x="7873593" y="5753100"/>
            <a:ext cx="25031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 및 계절성에 따른 수요 패턴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58394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7391400" cy="1219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2192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295400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438400"/>
            <a:ext cx="7391400" cy="990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25908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888" y="2667000"/>
            <a:ext cx="200025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581400"/>
            <a:ext cx="7391400" cy="1219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373380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025" y="3810000"/>
            <a:ext cx="285750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0" y="1066800"/>
            <a:ext cx="3810000" cy="1828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0" y="3048000"/>
            <a:ext cx="3810000" cy="2286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53400" y="3238500"/>
            <a:ext cx="142875" cy="190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36195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41529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44577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49911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탐색적 데이터 분석 (EDA)</a:t>
            </a:r>
            <a:endParaRPr lang="en-US" sz="2250" dirty="0"/>
          </a:p>
        </p:txBody>
      </p:sp>
      <p:sp>
        <p:nvSpPr>
          <p:cNvPr id="22" name="Text 1"/>
          <p:cNvSpPr/>
          <p:nvPr/>
        </p:nvSpPr>
        <p:spPr>
          <a:xfrm>
            <a:off x="1028700" y="1276350"/>
            <a:ext cx="19888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시간대별 대여량 패턴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990600" y="1676400"/>
            <a:ext cx="662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시간대(오전 7~8시, 오후 5~6시)에 급증하는 피크 타임을 보임. 새벽과 심야 시간대에는 대여량이 매우 낮음.</a:t>
            </a:r>
            <a:endParaRPr lang="en-US" sz="1200" dirty="0"/>
          </a:p>
        </p:txBody>
      </p:sp>
      <p:sp>
        <p:nvSpPr>
          <p:cNvPr id="24" name="Text 3"/>
          <p:cNvSpPr/>
          <p:nvPr/>
        </p:nvSpPr>
        <p:spPr>
          <a:xfrm>
            <a:off x="1028700" y="2647950"/>
            <a:ext cx="1783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계절별 대여량 패턴</a:t>
            </a:r>
            <a:endParaRPr lang="en-US" sz="1500" dirty="0"/>
          </a:p>
        </p:txBody>
      </p:sp>
      <p:sp>
        <p:nvSpPr>
          <p:cNvPr id="25" name="Text 4"/>
          <p:cNvSpPr/>
          <p:nvPr/>
        </p:nvSpPr>
        <p:spPr>
          <a:xfrm>
            <a:off x="990600" y="3048000"/>
            <a:ext cx="7955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4월부터 10월까지가 성수기이며, 여름과 가을에 대여량이 많음. 겨울철에는 수요가 급감함.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1028700" y="3790950"/>
            <a:ext cx="22631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조건별 대여량 패턴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990600" y="4191000"/>
            <a:ext cx="662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맑은 날씨(weathersit=1)에 대여량이 가장 많음. 날씨가 좋지 않을수록 대여량 감소. 온도와 체감 온도는 대여량과 양의 상관관계를 보임.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8372475" y="3200400"/>
            <a:ext cx="350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500" dirty="0"/>
          </a:p>
        </p:txBody>
      </p:sp>
      <p:sp>
        <p:nvSpPr>
          <p:cNvPr id="29" name="Text 8"/>
          <p:cNvSpPr/>
          <p:nvPr/>
        </p:nvSpPr>
        <p:spPr>
          <a:xfrm>
            <a:off x="8382000" y="3581400"/>
            <a:ext cx="3276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시간대의 뚜렷한 피크 타임은 자전거가 통근/통학 수단으로 활용됨을 시사</a:t>
            </a:r>
            <a:endParaRPr lang="en-US" sz="1200" dirty="0"/>
          </a:p>
        </p:txBody>
      </p:sp>
      <p:sp>
        <p:nvSpPr>
          <p:cNvPr id="30" name="Text 9"/>
          <p:cNvSpPr/>
          <p:nvPr/>
        </p:nvSpPr>
        <p:spPr>
          <a:xfrm>
            <a:off x="8382000" y="4114800"/>
            <a:ext cx="34061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주말/휴일에는 여가/레저 활동에 주로 활용됨</a:t>
            </a:r>
            <a:endParaRPr lang="en-US" sz="1200" dirty="0"/>
          </a:p>
        </p:txBody>
      </p:sp>
      <p:sp>
        <p:nvSpPr>
          <p:cNvPr id="31" name="Text 10"/>
          <p:cNvSpPr/>
          <p:nvPr/>
        </p:nvSpPr>
        <p:spPr>
          <a:xfrm>
            <a:off x="8382000" y="4419600"/>
            <a:ext cx="3276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날씨가 좋지 않을수록 대여량이 감소하는 명확한 패턴 존재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8382000" y="4953000"/>
            <a:ext cx="38290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습도와 풍속은 상대적으로 약한 상관관계를 나타냄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6/12</a:t>
            </a:r>
            <a:endParaRPr lang="en-US" sz="1050" dirty="0"/>
          </a:p>
        </p:txBody>
      </p:sp>
      <p:pic>
        <p:nvPicPr>
          <p:cNvPr id="44" name="Image 8" descr="preencoded.png">
            <a:extLst>
              <a:ext uri="{FF2B5EF4-FFF2-40B4-BE49-F238E27FC236}">
                <a16:creationId xmlns:a16="http://schemas.microsoft.com/office/drawing/2014/main" id="{DCC659AA-8514-D49A-E8C1-09C3499F8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933950"/>
            <a:ext cx="7391400" cy="1219200"/>
          </a:xfrm>
          <a:prstGeom prst="rect">
            <a:avLst/>
          </a:prstGeom>
        </p:spPr>
      </p:pic>
      <p:pic>
        <p:nvPicPr>
          <p:cNvPr id="45" name="Image 9" descr="preencoded.png">
            <a:extLst>
              <a:ext uri="{FF2B5EF4-FFF2-40B4-BE49-F238E27FC236}">
                <a16:creationId xmlns:a16="http://schemas.microsoft.com/office/drawing/2014/main" id="{95A3B550-D5BE-42E4-1F80-2FEDA859B8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5086350"/>
            <a:ext cx="381000" cy="381000"/>
          </a:xfrm>
          <a:prstGeom prst="rect">
            <a:avLst/>
          </a:prstGeom>
        </p:spPr>
      </p:pic>
      <p:sp>
        <p:nvSpPr>
          <p:cNvPr id="47" name="Text 5">
            <a:extLst>
              <a:ext uri="{FF2B5EF4-FFF2-40B4-BE49-F238E27FC236}">
                <a16:creationId xmlns:a16="http://schemas.microsoft.com/office/drawing/2014/main" id="{5E8A3729-092F-BC01-E621-022E367810F0}"/>
              </a:ext>
            </a:extLst>
          </p:cNvPr>
          <p:cNvSpPr/>
          <p:nvPr/>
        </p:nvSpPr>
        <p:spPr>
          <a:xfrm>
            <a:off x="1028700" y="5143500"/>
            <a:ext cx="22631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조건별 대여량 패턴</a:t>
            </a:r>
            <a:endParaRPr lang="en-US" sz="1500" dirty="0"/>
          </a:p>
        </p:txBody>
      </p:sp>
      <p:sp>
        <p:nvSpPr>
          <p:cNvPr id="48" name="Text 6">
            <a:extLst>
              <a:ext uri="{FF2B5EF4-FFF2-40B4-BE49-F238E27FC236}">
                <a16:creationId xmlns:a16="http://schemas.microsoft.com/office/drawing/2014/main" id="{8EDBCE9F-D580-881D-43C3-0F3285458320}"/>
              </a:ext>
            </a:extLst>
          </p:cNvPr>
          <p:cNvSpPr/>
          <p:nvPr/>
        </p:nvSpPr>
        <p:spPr>
          <a:xfrm>
            <a:off x="990600" y="5543550"/>
            <a:ext cx="662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맑은 날씨(weathersit=1)에 대여량이 가장 많음. 날씨가 좋지 않을수록 대여량 감소. 온도와 체감 온도는 대여량과 양의 상관관계를 보임.</a:t>
            </a:r>
            <a:endParaRPr lang="en-US" sz="1200" dirty="0"/>
          </a:p>
        </p:txBody>
      </p:sp>
      <p:pic>
        <p:nvPicPr>
          <p:cNvPr id="49" name="Image 14" descr="preencoded.png">
            <a:extLst>
              <a:ext uri="{FF2B5EF4-FFF2-40B4-BE49-F238E27FC236}">
                <a16:creationId xmlns:a16="http://schemas.microsoft.com/office/drawing/2014/main" id="{3EA2F1B9-E27B-73B3-5545-CBD39EF19B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2613" y="5118099"/>
            <a:ext cx="257175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391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11430000" cy="5943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266825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266825"/>
            <a:ext cx="142875" cy="19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4419600"/>
            <a:ext cx="11125200" cy="2438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572000"/>
            <a:ext cx="342900" cy="419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4648200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5105400"/>
            <a:ext cx="108204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5638800"/>
            <a:ext cx="5334000" cy="1066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2200" y="5638800"/>
            <a:ext cx="5334000" cy="1066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77575" y="7086600"/>
            <a:ext cx="104775" cy="13335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EDA 종합 결론</a:t>
            </a:r>
            <a:endParaRPr lang="en-US" sz="2250" dirty="0"/>
          </a:p>
        </p:txBody>
      </p:sp>
      <p:sp>
        <p:nvSpPr>
          <p:cNvPr id="15" name="Text 1"/>
          <p:cNvSpPr/>
          <p:nvPr/>
        </p:nvSpPr>
        <p:spPr>
          <a:xfrm>
            <a:off x="800100" y="1219200"/>
            <a:ext cx="5410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질문의 답</a:t>
            </a:r>
            <a:endParaRPr lang="en-US" sz="1500" dirty="0"/>
          </a:p>
        </p:txBody>
      </p:sp>
      <p:sp>
        <p:nvSpPr>
          <p:cNvPr id="16" name="Text 2"/>
          <p:cNvSpPr/>
          <p:nvPr/>
        </p:nvSpPr>
        <p:spPr>
          <a:xfrm>
            <a:off x="838200" y="1638300"/>
            <a:ext cx="6126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수요는 시간대와 기상요인의 조합에 매우 민감</a:t>
            </a:r>
            <a:endParaRPr lang="en-US" sz="1200" dirty="0"/>
          </a:p>
        </p:txBody>
      </p:sp>
      <p:sp>
        <p:nvSpPr>
          <p:cNvPr id="17" name="Text 3"/>
          <p:cNvSpPr/>
          <p:nvPr/>
        </p:nvSpPr>
        <p:spPr>
          <a:xfrm>
            <a:off x="838200" y="1866900"/>
            <a:ext cx="6126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D.C., 서울 모두 시간대에 대한 민감성은 동일하지만, 기상범위, 패턴의 차이가 있음</a:t>
            </a:r>
            <a:endParaRPr lang="en-US" sz="1050" dirty="0"/>
          </a:p>
        </p:txBody>
      </p:sp>
      <p:sp>
        <p:nvSpPr>
          <p:cNvPr id="18" name="Text 4"/>
          <p:cNvSpPr/>
          <p:nvPr/>
        </p:nvSpPr>
        <p:spPr>
          <a:xfrm>
            <a:off x="838200" y="21717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기반 패턴이 두 도시 모두 존재하다</a:t>
            </a:r>
            <a:endParaRPr lang="en-US" sz="1200" dirty="0"/>
          </a:p>
        </p:txBody>
      </p:sp>
      <p:sp>
        <p:nvSpPr>
          <p:cNvPr id="19" name="Text 5"/>
          <p:cNvSpPr/>
          <p:nvPr/>
        </p:nvSpPr>
        <p:spPr>
          <a:xfrm>
            <a:off x="838200" y="2400300"/>
            <a:ext cx="6126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그러나 서울이 비율 자체가 더 강하고 패턴적으로 구체적인 경향을 보임</a:t>
            </a:r>
            <a:endParaRPr lang="en-US" sz="1050" dirty="0"/>
          </a:p>
        </p:txBody>
      </p:sp>
      <p:sp>
        <p:nvSpPr>
          <p:cNvPr id="20" name="Text 6"/>
          <p:cNvSpPr/>
          <p:nvPr/>
        </p:nvSpPr>
        <p:spPr>
          <a:xfrm>
            <a:off x="838200" y="27051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중요 도시적 요인은 매우 효과적이다</a:t>
            </a:r>
            <a:endParaRPr lang="en-US" sz="1200" dirty="0"/>
          </a:p>
        </p:txBody>
      </p:sp>
      <p:sp>
        <p:nvSpPr>
          <p:cNvPr id="21" name="Text 7"/>
          <p:cNvSpPr/>
          <p:nvPr/>
        </p:nvSpPr>
        <p:spPr>
          <a:xfrm>
            <a:off x="838200" y="2933700"/>
            <a:ext cx="6126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서울의 경우 학교, 상업지역, 버스정류장이 예외적이고 특정 패턴이 있음</a:t>
            </a:r>
            <a:endParaRPr lang="en-US" sz="1050" dirty="0"/>
          </a:p>
        </p:txBody>
      </p:sp>
      <p:sp>
        <p:nvSpPr>
          <p:cNvPr id="22" name="Text 8"/>
          <p:cNvSpPr/>
          <p:nvPr/>
        </p:nvSpPr>
        <p:spPr>
          <a:xfrm>
            <a:off x="6467475" y="1219200"/>
            <a:ext cx="5410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예상 모델링 방향</a:t>
            </a:r>
            <a:endParaRPr lang="en-US" sz="1500" dirty="0"/>
          </a:p>
        </p:txBody>
      </p:sp>
      <p:sp>
        <p:nvSpPr>
          <p:cNvPr id="23" name="Text 9"/>
          <p:cNvSpPr/>
          <p:nvPr/>
        </p:nvSpPr>
        <p:spPr>
          <a:xfrm>
            <a:off x="6553200" y="16383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서울별 특화 모델링 방식</a:t>
            </a:r>
            <a:endParaRPr lang="en-US" sz="1200" dirty="0"/>
          </a:p>
        </p:txBody>
      </p:sp>
      <p:sp>
        <p:nvSpPr>
          <p:cNvPr id="24" name="Text 10"/>
          <p:cNvSpPr/>
          <p:nvPr/>
        </p:nvSpPr>
        <p:spPr>
          <a:xfrm>
            <a:off x="6553200" y="18669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서울의 경우</a:t>
            </a:r>
            <a:endParaRPr lang="en-US" sz="1050" dirty="0"/>
          </a:p>
        </p:txBody>
      </p:sp>
      <p:sp>
        <p:nvSpPr>
          <p:cNvPr id="25" name="Text 11"/>
          <p:cNvSpPr/>
          <p:nvPr/>
        </p:nvSpPr>
        <p:spPr>
          <a:xfrm>
            <a:off x="6591300" y="20955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공공 교통 네트워크와 대여소 간 위치 관계</a:t>
            </a:r>
            <a:endParaRPr lang="en-US" sz="1200" dirty="0"/>
          </a:p>
        </p:txBody>
      </p:sp>
      <p:sp>
        <p:nvSpPr>
          <p:cNvPr id="26" name="Text 12"/>
          <p:cNvSpPr/>
          <p:nvPr/>
        </p:nvSpPr>
        <p:spPr>
          <a:xfrm>
            <a:off x="6591300" y="23622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광역 교통 중계 시간차 적기</a:t>
            </a:r>
            <a:endParaRPr lang="en-US" sz="1200" dirty="0"/>
          </a:p>
        </p:txBody>
      </p:sp>
      <p:sp>
        <p:nvSpPr>
          <p:cNvPr id="27" name="Text 13"/>
          <p:cNvSpPr/>
          <p:nvPr/>
        </p:nvSpPr>
        <p:spPr>
          <a:xfrm>
            <a:off x="6591300" y="26289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학교 및 업무지구 정확한 튔 앙 구분</a:t>
            </a:r>
            <a:endParaRPr lang="en-US" sz="1200" dirty="0"/>
          </a:p>
        </p:txBody>
      </p:sp>
      <p:sp>
        <p:nvSpPr>
          <p:cNvPr id="28" name="Text 14"/>
          <p:cNvSpPr/>
          <p:nvPr/>
        </p:nvSpPr>
        <p:spPr>
          <a:xfrm>
            <a:off x="6553200" y="29718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Washington 모델링 방식</a:t>
            </a:r>
            <a:endParaRPr lang="en-US" sz="1200" dirty="0"/>
          </a:p>
        </p:txBody>
      </p:sp>
      <p:sp>
        <p:nvSpPr>
          <p:cNvPr id="29" name="Text 15"/>
          <p:cNvSpPr/>
          <p:nvPr/>
        </p:nvSpPr>
        <p:spPr>
          <a:xfrm>
            <a:off x="6553200" y="32004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워싱턴의 경우</a:t>
            </a:r>
            <a:endParaRPr lang="en-US" sz="1050" dirty="0"/>
          </a:p>
        </p:txBody>
      </p:sp>
      <p:sp>
        <p:nvSpPr>
          <p:cNvPr id="30" name="Text 16"/>
          <p:cNvSpPr/>
          <p:nvPr/>
        </p:nvSpPr>
        <p:spPr>
          <a:xfrm>
            <a:off x="6591300" y="3429000"/>
            <a:ext cx="6080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변수의 선별적 집계 및 계절적 변수/스케일링</a:t>
            </a:r>
            <a:endParaRPr lang="en-US" sz="1200" dirty="0"/>
          </a:p>
        </p:txBody>
      </p:sp>
      <p:sp>
        <p:nvSpPr>
          <p:cNvPr id="31" name="Text 17"/>
          <p:cNvSpPr/>
          <p:nvPr/>
        </p:nvSpPr>
        <p:spPr>
          <a:xfrm>
            <a:off x="6591300" y="36957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기후 변화의 의미 분석 및 적응 모형 조정</a:t>
            </a:r>
            <a:endParaRPr lang="en-US" sz="1200" dirty="0"/>
          </a:p>
        </p:txBody>
      </p:sp>
      <p:sp>
        <p:nvSpPr>
          <p:cNvPr id="32" name="Text 18"/>
          <p:cNvSpPr/>
          <p:nvPr/>
        </p:nvSpPr>
        <p:spPr>
          <a:xfrm>
            <a:off x="6591300" y="39624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10년 온난화 경향과 귷는 시식의 최'</a:t>
            </a:r>
            <a:endParaRPr lang="en-US" sz="1200" dirty="0"/>
          </a:p>
        </p:txBody>
      </p:sp>
      <p:sp>
        <p:nvSpPr>
          <p:cNvPr id="33" name="Text 19"/>
          <p:cNvSpPr/>
          <p:nvPr/>
        </p:nvSpPr>
        <p:spPr>
          <a:xfrm>
            <a:off x="1143000" y="4648200"/>
            <a:ext cx="891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종합 결론</a:t>
            </a:r>
            <a:endParaRPr lang="en-US" sz="1500" dirty="0"/>
          </a:p>
        </p:txBody>
      </p:sp>
      <p:sp>
        <p:nvSpPr>
          <p:cNvPr id="34" name="Text 20"/>
          <p:cNvSpPr/>
          <p:nvPr/>
        </p:nvSpPr>
        <p:spPr>
          <a:xfrm>
            <a:off x="685800" y="5105400"/>
            <a:ext cx="10820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최적의 모델 엔드 함께 고려한 앙상블이 적합할 것으로 예상됨</a:t>
            </a:r>
            <a:endParaRPr lang="en-US" sz="1200" dirty="0"/>
          </a:p>
        </p:txBody>
      </p:sp>
      <p:sp>
        <p:nvSpPr>
          <p:cNvPr id="35" name="Text 21"/>
          <p:cNvSpPr/>
          <p:nvPr/>
        </p:nvSpPr>
        <p:spPr>
          <a:xfrm>
            <a:off x="800100" y="57531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D.C. 모델링</a:t>
            </a:r>
            <a:endParaRPr lang="en-US" sz="1200" dirty="0"/>
          </a:p>
        </p:txBody>
      </p:sp>
      <p:sp>
        <p:nvSpPr>
          <p:cNvPr id="36" name="Text 22"/>
          <p:cNvSpPr/>
          <p:nvPr/>
        </p:nvSpPr>
        <p:spPr>
          <a:xfrm>
            <a:off x="800100" y="60198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기반 파생 feature 중심 집중</a:t>
            </a:r>
            <a:endParaRPr lang="en-US" sz="1050" dirty="0"/>
          </a:p>
        </p:txBody>
      </p:sp>
      <p:sp>
        <p:nvSpPr>
          <p:cNvPr id="37" name="Text 23"/>
          <p:cNvSpPr/>
          <p:nvPr/>
        </p:nvSpPr>
        <p:spPr>
          <a:xfrm>
            <a:off x="800100" y="62103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시각적, 계절적 영향과 적합한 가중치 모델</a:t>
            </a:r>
            <a:endParaRPr lang="en-US" sz="1050" dirty="0"/>
          </a:p>
        </p:txBody>
      </p:sp>
      <p:sp>
        <p:nvSpPr>
          <p:cNvPr id="38" name="Text 24"/>
          <p:cNvSpPr/>
          <p:nvPr/>
        </p:nvSpPr>
        <p:spPr>
          <a:xfrm>
            <a:off x="800100" y="64008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이상이 정보 중중에 효과적 적합</a:t>
            </a:r>
            <a:endParaRPr lang="en-US" sz="1050" dirty="0"/>
          </a:p>
        </p:txBody>
      </p:sp>
      <p:sp>
        <p:nvSpPr>
          <p:cNvPr id="39" name="Text 25"/>
          <p:cNvSpPr/>
          <p:nvPr/>
        </p:nvSpPr>
        <p:spPr>
          <a:xfrm>
            <a:off x="6286500" y="57531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모델링</a:t>
            </a:r>
            <a:endParaRPr lang="en-US" sz="1200" dirty="0"/>
          </a:p>
        </p:txBody>
      </p:sp>
      <p:sp>
        <p:nvSpPr>
          <p:cNvPr id="40" name="Text 26"/>
          <p:cNvSpPr/>
          <p:nvPr/>
        </p:nvSpPr>
        <p:spPr>
          <a:xfrm>
            <a:off x="6286500" y="60198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공간 model 기반 feature 도시 특화</a:t>
            </a:r>
            <a:endParaRPr lang="en-US" sz="1050" dirty="0"/>
          </a:p>
        </p:txBody>
      </p:sp>
      <p:sp>
        <p:nvSpPr>
          <p:cNvPr id="41" name="Text 27"/>
          <p:cNvSpPr/>
          <p:nvPr/>
        </p:nvSpPr>
        <p:spPr>
          <a:xfrm>
            <a:off x="6286500" y="62103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공공 인프라와 업무지구의 중핵 기匙</a:t>
            </a:r>
            <a:endParaRPr lang="en-US" sz="1050" dirty="0"/>
          </a:p>
        </p:txBody>
      </p:sp>
      <p:sp>
        <p:nvSpPr>
          <p:cNvPr id="42" name="Text 28"/>
          <p:cNvSpPr/>
          <p:nvPr/>
        </p:nvSpPr>
        <p:spPr>
          <a:xfrm>
            <a:off x="6286500" y="64008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/location 정확성을 향상시켜 앙상블 효과</a:t>
            </a:r>
            <a:endParaRPr lang="en-US" sz="1050" dirty="0"/>
          </a:p>
        </p:txBody>
      </p:sp>
      <p:sp>
        <p:nvSpPr>
          <p:cNvPr id="43" name="Text 29"/>
          <p:cNvSpPr/>
          <p:nvPr/>
        </p:nvSpPr>
        <p:spPr>
          <a:xfrm>
            <a:off x="11220450" y="70485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13/20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3657600" cy="37528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573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1343025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19240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2669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8384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1813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3752850"/>
            <a:ext cx="3276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3905250"/>
            <a:ext cx="104775" cy="1333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066800"/>
            <a:ext cx="3657600" cy="37528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7700" y="125730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2950" y="1343025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7700" y="192405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7700" y="249555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7700" y="306705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7700" y="3638550"/>
            <a:ext cx="3276600" cy="609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3790950"/>
            <a:ext cx="104775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066800"/>
            <a:ext cx="3657600" cy="37528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3900" y="1257300"/>
            <a:ext cx="476250" cy="4762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67725" y="1343025"/>
            <a:ext cx="2286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43900" y="1885950"/>
            <a:ext cx="3276600" cy="1219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43900" y="329565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43900" y="386715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43900" y="443865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000" y="5048250"/>
            <a:ext cx="11430000" cy="4572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09713" y="5210175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77575" y="6553200"/>
            <a:ext cx="104775" cy="13335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운영 개선 방안</a:t>
            </a:r>
            <a:endParaRPr lang="en-US" sz="2250" dirty="0"/>
          </a:p>
        </p:txBody>
      </p:sp>
      <p:sp>
        <p:nvSpPr>
          <p:cNvPr id="32" name="Text 1"/>
          <p:cNvSpPr/>
          <p:nvPr/>
        </p:nvSpPr>
        <p:spPr>
          <a:xfrm>
            <a:off x="1162050" y="1362075"/>
            <a:ext cx="22631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기반 재배치 전략</a:t>
            </a:r>
            <a:endParaRPr lang="en-US" sz="1500" dirty="0"/>
          </a:p>
        </p:txBody>
      </p:sp>
      <p:sp>
        <p:nvSpPr>
          <p:cNvPr id="33" name="Text 2"/>
          <p:cNvSpPr/>
          <p:nvPr/>
        </p:nvSpPr>
        <p:spPr>
          <a:xfrm>
            <a:off x="800100" y="1885950"/>
            <a:ext cx="2971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유형별 맞춤형 재배치 전략 개발</a:t>
            </a:r>
            <a:endParaRPr lang="en-US" sz="1200" dirty="0"/>
          </a:p>
        </p:txBody>
      </p:sp>
      <p:sp>
        <p:nvSpPr>
          <p:cNvPr id="34" name="Text 3"/>
          <p:cNvSpPr/>
          <p:nvPr/>
        </p:nvSpPr>
        <p:spPr>
          <a:xfrm>
            <a:off x="800100" y="22288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시간대 주거지와 업무지구 간 자전거 불균형 해소</a:t>
            </a:r>
            <a:endParaRPr lang="en-US" sz="1200" dirty="0"/>
          </a:p>
        </p:txBody>
      </p:sp>
      <p:sp>
        <p:nvSpPr>
          <p:cNvPr id="35" name="Text 4"/>
          <p:cNvSpPr/>
          <p:nvPr/>
        </p:nvSpPr>
        <p:spPr>
          <a:xfrm>
            <a:off x="800100" y="2800350"/>
            <a:ext cx="31661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고지대/저지대 대여소의 지형적 특성 반영</a:t>
            </a:r>
            <a:endParaRPr lang="en-US" sz="1200" dirty="0"/>
          </a:p>
        </p:txBody>
      </p:sp>
      <p:sp>
        <p:nvSpPr>
          <p:cNvPr id="36" name="Text 5"/>
          <p:cNvSpPr/>
          <p:nvPr/>
        </p:nvSpPr>
        <p:spPr>
          <a:xfrm>
            <a:off x="800100" y="31432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Log-Transform 및 원-핫 인코딩 을 통한 모델 개선</a:t>
            </a:r>
            <a:endParaRPr lang="en-US" sz="1200" dirty="0"/>
          </a:p>
        </p:txBody>
      </p:sp>
      <p:sp>
        <p:nvSpPr>
          <p:cNvPr id="37" name="Text 6"/>
          <p:cNvSpPr/>
          <p:nvPr/>
        </p:nvSpPr>
        <p:spPr>
          <a:xfrm>
            <a:off x="866775" y="3867150"/>
            <a:ext cx="3048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LightGBM 모델을 활용한 정확한 수요 예측으로 재배치 효율성 향상</a:t>
            </a:r>
            <a:endParaRPr lang="en-US" sz="1050" dirty="0"/>
          </a:p>
        </p:txBody>
      </p:sp>
      <p:sp>
        <p:nvSpPr>
          <p:cNvPr id="38" name="Text 7"/>
          <p:cNvSpPr/>
          <p:nvPr/>
        </p:nvSpPr>
        <p:spPr>
          <a:xfrm>
            <a:off x="5048250" y="1362075"/>
            <a:ext cx="2674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시민 참여형 인센티브 시스템</a:t>
            </a:r>
            <a:endParaRPr lang="en-US" sz="1500" dirty="0"/>
          </a:p>
        </p:txBody>
      </p:sp>
      <p:sp>
        <p:nvSpPr>
          <p:cNvPr id="39" name="Text 8"/>
          <p:cNvSpPr/>
          <p:nvPr/>
        </p:nvSpPr>
        <p:spPr>
          <a:xfrm>
            <a:off x="4686300" y="18859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왕복 마일리지 확대 - 자전거 불균형 해소에 기여하는 왕복 이용자 보상</a:t>
            </a:r>
            <a:endParaRPr lang="en-US" sz="1200" dirty="0"/>
          </a:p>
        </p:txBody>
      </p:sp>
      <p:sp>
        <p:nvSpPr>
          <p:cNvPr id="40" name="Text 9"/>
          <p:cNvSpPr/>
          <p:nvPr/>
        </p:nvSpPr>
        <p:spPr>
          <a:xfrm>
            <a:off x="4686300" y="24574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게임 요소 도입 - 배지 및 랭킹 시스템으로 자전거 재배치 참여 동기 부여</a:t>
            </a:r>
            <a:endParaRPr lang="en-US" sz="1200" dirty="0"/>
          </a:p>
        </p:txBody>
      </p:sp>
      <p:sp>
        <p:nvSpPr>
          <p:cNvPr id="41" name="Text 10"/>
          <p:cNvSpPr/>
          <p:nvPr/>
        </p:nvSpPr>
        <p:spPr>
          <a:xfrm>
            <a:off x="4686300" y="30289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 수요-공급 정보 제공 - 따릉이 앱을 통한 대여소 실시간 상황 공개</a:t>
            </a:r>
            <a:endParaRPr lang="en-US" sz="1200" dirty="0"/>
          </a:p>
        </p:txBody>
      </p:sp>
      <p:sp>
        <p:nvSpPr>
          <p:cNvPr id="42" name="Text 11"/>
          <p:cNvSpPr/>
          <p:nvPr/>
        </p:nvSpPr>
        <p:spPr>
          <a:xfrm>
            <a:off x="4752975" y="3752850"/>
            <a:ext cx="3048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이러한 시스템은 자전거 재배치의 사회적 참여를 촉진하여 운영 효율성을 높임</a:t>
            </a:r>
            <a:endParaRPr lang="en-US" sz="1050" dirty="0"/>
          </a:p>
        </p:txBody>
      </p:sp>
      <p:sp>
        <p:nvSpPr>
          <p:cNvPr id="43" name="Text 12"/>
          <p:cNvSpPr/>
          <p:nvPr/>
        </p:nvSpPr>
        <p:spPr>
          <a:xfrm>
            <a:off x="8934450" y="1362075"/>
            <a:ext cx="18516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예측 모델 활용 방안</a:t>
            </a:r>
            <a:endParaRPr lang="en-US" sz="1500" dirty="0"/>
          </a:p>
        </p:txBody>
      </p:sp>
      <p:sp>
        <p:nvSpPr>
          <p:cNvPr id="44" name="Text 13"/>
          <p:cNvSpPr/>
          <p:nvPr/>
        </p:nvSpPr>
        <p:spPr>
          <a:xfrm>
            <a:off x="8572500" y="32575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다양한 환경 요인 고려(기온, 습도, 풍속, 날씨, 계절, 휴일, 근무일, 시간)</a:t>
            </a:r>
            <a:endParaRPr lang="en-US" sz="1200" dirty="0"/>
          </a:p>
        </p:txBody>
      </p:sp>
      <p:sp>
        <p:nvSpPr>
          <p:cNvPr id="45" name="Text 14"/>
          <p:cNvSpPr/>
          <p:nvPr/>
        </p:nvSpPr>
        <p:spPr>
          <a:xfrm>
            <a:off x="8572500" y="38290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예측된 수요를 바탕으로 자전거 재배치 계획 수립</a:t>
            </a:r>
            <a:endParaRPr lang="en-US" sz="1200" dirty="0"/>
          </a:p>
        </p:txBody>
      </p:sp>
      <p:sp>
        <p:nvSpPr>
          <p:cNvPr id="46" name="Text 15"/>
          <p:cNvSpPr/>
          <p:nvPr/>
        </p:nvSpPr>
        <p:spPr>
          <a:xfrm>
            <a:off x="8572500" y="4400550"/>
            <a:ext cx="36233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인력 및 차량 운영을 최적화 하여 운영 비용 절감</a:t>
            </a:r>
            <a:endParaRPr lang="en-US" sz="1200" dirty="0"/>
          </a:p>
        </p:txBody>
      </p:sp>
      <p:sp>
        <p:nvSpPr>
          <p:cNvPr id="47" name="Text 16"/>
          <p:cNvSpPr/>
          <p:nvPr/>
        </p:nvSpPr>
        <p:spPr>
          <a:xfrm>
            <a:off x="-624840" y="5162550"/>
            <a:ext cx="134416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위의 운영 개선 방안은 데이터 기반 의사결정을 통해 자전거 공유 시스템의 효율성을 높이고, 사용자 만족도를 향상시키는 것을 목표로 합니다.</a:t>
            </a:r>
            <a:endParaRPr lang="en-US" sz="1200" dirty="0"/>
          </a:p>
        </p:txBody>
      </p:sp>
      <p:sp>
        <p:nvSpPr>
          <p:cNvPr id="48" name="Text 17"/>
          <p:cNvSpPr/>
          <p:nvPr/>
        </p:nvSpPr>
        <p:spPr>
          <a:xfrm>
            <a:off x="11220450" y="65151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10/12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4158</Words>
  <Application>Microsoft Office PowerPoint</Application>
  <PresentationFormat>와이드스크린</PresentationFormat>
  <Paragraphs>593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Noto Sans KR</vt:lpstr>
      <vt:lpstr>Noto Serif KR</vt:lpstr>
      <vt:lpstr>ui-monospace</vt:lpstr>
      <vt:lpstr>ui-sans-serif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양호 전</cp:lastModifiedBy>
  <cp:revision>39</cp:revision>
  <dcterms:created xsi:type="dcterms:W3CDTF">2025-11-12T13:07:29Z</dcterms:created>
  <dcterms:modified xsi:type="dcterms:W3CDTF">2025-12-17T01:03:51Z</dcterms:modified>
</cp:coreProperties>
</file>